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84" r:id="rId4"/>
    <p:sldId id="257" r:id="rId5"/>
    <p:sldId id="259" r:id="rId6"/>
    <p:sldId id="262" r:id="rId7"/>
    <p:sldId id="260" r:id="rId8"/>
    <p:sldId id="261" r:id="rId9"/>
    <p:sldId id="263" r:id="rId10"/>
    <p:sldId id="258" r:id="rId11"/>
    <p:sldId id="264" r:id="rId12"/>
    <p:sldId id="269" r:id="rId13"/>
    <p:sldId id="273" r:id="rId14"/>
    <p:sldId id="268" r:id="rId15"/>
    <p:sldId id="271" r:id="rId16"/>
    <p:sldId id="265" r:id="rId17"/>
    <p:sldId id="281" r:id="rId18"/>
    <p:sldId id="272" r:id="rId19"/>
    <p:sldId id="283" r:id="rId20"/>
    <p:sldId id="266" r:id="rId21"/>
    <p:sldId id="274" r:id="rId22"/>
    <p:sldId id="275" r:id="rId23"/>
    <p:sldId id="277" r:id="rId24"/>
    <p:sldId id="279" r:id="rId25"/>
    <p:sldId id="276" r:id="rId26"/>
    <p:sldId id="280" r:id="rId27"/>
    <p:sldId id="285" r:id="rId28"/>
    <p:sldId id="270" r:id="rId29"/>
    <p:sldId id="282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60"/>
  </p:normalViewPr>
  <p:slideViewPr>
    <p:cSldViewPr>
      <p:cViewPr varScale="1">
        <p:scale>
          <a:sx n="69" d="100"/>
          <a:sy n="69" d="100"/>
        </p:scale>
        <p:origin x="-13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755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899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231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270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569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448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9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037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075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936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498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A8E1C-4254-442A-B008-78180CC9B1A6}" type="datetimeFigureOut">
              <a:rPr lang="en-GB" smtClean="0"/>
              <a:t>12/02/2018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3F2CF-1CFC-422E-A5DE-E81617A8FB72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121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3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2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5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gGokilNBBb4" TargetMode="External"/><Relationship Id="rId3" Type="http://schemas.openxmlformats.org/officeDocument/2006/relationships/hyperlink" Target="https://www.youtube.com/watch?v=Y-12Key2W_w" TargetMode="External"/><Relationship Id="rId7" Type="http://schemas.openxmlformats.org/officeDocument/2006/relationships/hyperlink" Target="https://www.youtube.com/watch?v=-JSXT-Ntgl8" TargetMode="External"/><Relationship Id="rId2" Type="http://schemas.openxmlformats.org/officeDocument/2006/relationships/hyperlink" Target="https://www.youtube.com/watch?v=20iagayIrD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z654Plpb_uo" TargetMode="External"/><Relationship Id="rId5" Type="http://schemas.openxmlformats.org/officeDocument/2006/relationships/hyperlink" Target="https://www.youtube.com/watch?v=_PTfAXHYSYg" TargetMode="External"/><Relationship Id="rId10" Type="http://schemas.openxmlformats.org/officeDocument/2006/relationships/hyperlink" Target="https://www.youtube.com/watch?v=UuGrBhK2c7U" TargetMode="External"/><Relationship Id="rId4" Type="http://schemas.openxmlformats.org/officeDocument/2006/relationships/hyperlink" Target="https://www.youtube.com/watch?v=BemsLUldVAo" TargetMode="External"/><Relationship Id="rId9" Type="http://schemas.openxmlformats.org/officeDocument/2006/relationships/hyperlink" Target="https://www.youtube.com/watch?v=3niR_-Kv4SM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science/article/pii/S1568988311000813" TargetMode="External"/><Relationship Id="rId7" Type="http://schemas.openxmlformats.org/officeDocument/2006/relationships/hyperlink" Target="https://www.youtube.com/watch?v=8PB2ykEHpSU" TargetMode="External"/><Relationship Id="rId2" Type="http://schemas.openxmlformats.org/officeDocument/2006/relationships/hyperlink" Target="https://www.youtube.com/watch?v=8C9p6_qxgE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ciencedirect.com/science/article/pii/S0967063712002245" TargetMode="External"/><Relationship Id="rId5" Type="http://schemas.openxmlformats.org/officeDocument/2006/relationships/hyperlink" Target="http://onlinelibrary.wiley.com/doi/10.1029/2000GB001319/full" TargetMode="External"/><Relationship Id="rId4" Type="http://schemas.openxmlformats.org/officeDocument/2006/relationships/hyperlink" Target="http://www.academia.edu/download/42804763/Ryther_revisited_nutrient_excretions_by_20160218-25811-47g8o6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980728"/>
          </a:xfrm>
          <a:solidFill>
            <a:schemeClr val="tx1"/>
          </a:solidFill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BLOQUE 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3608" y="1196752"/>
            <a:ext cx="7088832" cy="1752600"/>
          </a:xfrm>
        </p:spPr>
        <p:txBody>
          <a:bodyPr/>
          <a:lstStyle/>
          <a:p>
            <a:r>
              <a:rPr lang="en-GB" dirty="0" smtClean="0"/>
              <a:t> PRODUCCIÓN PRIMARIA OCEÁNICA</a:t>
            </a:r>
            <a:endParaRPr lang="en-GB" dirty="0"/>
          </a:p>
        </p:txBody>
      </p:sp>
      <p:pic>
        <p:nvPicPr>
          <p:cNvPr id="4098" name="Picture 2" descr="Resultado de imagen de OCEANS PRIMARY PRODUCTIVIT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93" b="4856"/>
          <a:stretch/>
        </p:blipFill>
        <p:spPr bwMode="auto">
          <a:xfrm>
            <a:off x="0" y="1772816"/>
            <a:ext cx="9144000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7164288" y="6669360"/>
            <a:ext cx="19797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Fuente: Universidad de Oregon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43812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2271" y="-24340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err="1" smtClean="0">
                <a:solidFill>
                  <a:srgbClr val="92D050"/>
                </a:solidFill>
              </a:rPr>
              <a:t>Fitoplancton</a:t>
            </a:r>
            <a:r>
              <a:rPr lang="en-GB" dirty="0" smtClean="0">
                <a:solidFill>
                  <a:schemeClr val="bg1"/>
                </a:solidFill>
              </a:rPr>
              <a:t>: </a:t>
            </a:r>
            <a:r>
              <a:rPr lang="en-GB" dirty="0" smtClean="0">
                <a:solidFill>
                  <a:srgbClr val="92D050"/>
                </a:solidFill>
              </a:rPr>
              <a:t>50%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rgbClr val="92D050"/>
                </a:solidFill>
              </a:rPr>
              <a:t>O  </a:t>
            </a:r>
            <a:r>
              <a:rPr lang="en-GB" dirty="0" err="1" smtClean="0">
                <a:solidFill>
                  <a:srgbClr val="92D050"/>
                </a:solidFill>
              </a:rPr>
              <a:t>anual</a:t>
            </a:r>
            <a:endParaRPr lang="en-GB" dirty="0">
              <a:solidFill>
                <a:srgbClr val="92D05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3 CuadroTexto"/>
          <p:cNvSpPr txBox="1"/>
          <p:nvPr/>
        </p:nvSpPr>
        <p:spPr>
          <a:xfrm>
            <a:off x="5940152" y="310311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92D050"/>
                </a:solidFill>
              </a:rPr>
              <a:t>2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434332" y="587310"/>
            <a:ext cx="6234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2D050"/>
                </a:solidFill>
              </a:rPr>
              <a:t>= 90% de </a:t>
            </a:r>
            <a:r>
              <a:rPr lang="en-GB" dirty="0" err="1" smtClean="0">
                <a:solidFill>
                  <a:srgbClr val="92D050"/>
                </a:solidFill>
              </a:rPr>
              <a:t>toda</a:t>
            </a:r>
            <a:r>
              <a:rPr lang="en-GB" dirty="0" smtClean="0">
                <a:solidFill>
                  <a:srgbClr val="92D050"/>
                </a:solidFill>
              </a:rPr>
              <a:t> la </a:t>
            </a:r>
            <a:r>
              <a:rPr lang="en-GB" dirty="0" err="1" smtClean="0">
                <a:solidFill>
                  <a:srgbClr val="92D050"/>
                </a:solidFill>
              </a:rPr>
              <a:t>atmósfera</a:t>
            </a:r>
            <a:r>
              <a:rPr lang="en-GB" dirty="0" smtClean="0">
                <a:solidFill>
                  <a:srgbClr val="92D050"/>
                </a:solidFill>
              </a:rPr>
              <a:t> a lo largo de la </a:t>
            </a:r>
            <a:r>
              <a:rPr lang="en-GB" dirty="0" err="1" smtClean="0">
                <a:solidFill>
                  <a:srgbClr val="92D050"/>
                </a:solidFill>
              </a:rPr>
              <a:t>historia</a:t>
            </a:r>
            <a:r>
              <a:rPr lang="en-GB" dirty="0" smtClean="0">
                <a:solidFill>
                  <a:srgbClr val="92D050"/>
                </a:solidFill>
              </a:rPr>
              <a:t> de la Tierra</a:t>
            </a:r>
            <a:endParaRPr lang="en-GB" dirty="0">
              <a:solidFill>
                <a:srgbClr val="92D050"/>
              </a:solidFill>
            </a:endParaRPr>
          </a:p>
        </p:txBody>
      </p:sp>
      <p:pic>
        <p:nvPicPr>
          <p:cNvPr id="12292" name="Picture 4" descr="https://www.nasa.gov/images/content/622135main_IMAGE2-Ocean%20Colorfi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3"/>
          <a:stretch/>
        </p:blipFill>
        <p:spPr bwMode="auto">
          <a:xfrm>
            <a:off x="219397" y="1052736"/>
            <a:ext cx="8601075" cy="586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59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ensity and its u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87562"/>
            <a:ext cx="2974261" cy="2625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1000+ images about Classroom: Science on Pinter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49031"/>
            <a:ext cx="5829300" cy="582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2" name="Picture 10" descr="Namotu Island Fiji | Surfing Fiji Guide: Frequently Asked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900" y="2216359"/>
            <a:ext cx="2952798" cy="197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4" name="Picture 12" descr="The World's Best Photos of borrasca - Flickr Hive Mi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900" y="207627"/>
            <a:ext cx="2963529" cy="196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591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0240" y="0"/>
            <a:ext cx="8229600" cy="908720"/>
          </a:xfrm>
        </p:spPr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corrientes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oceánicas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1.bp.blogspot.com/-_pleOCmemlc/Vp75m1BFbLI/AAAAAAAAFBQ/2lVJ5wvKJDk/s1600/corrientes%2Bmarin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7" y="1529408"/>
            <a:ext cx="917631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45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http://i.dailymail.co.uk/i/pix/2013/11/15/article-2507719-196CDA8E00000578-320_964x5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968076"/>
            <a:ext cx="9182100" cy="562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ages.duckduckgo.com/iu/?u=https%3A%2F%2Ftse2.mm.bing.net%2Fth%3Fid%3DOIP.SGyrtv9kgttfJvus9G-czwHaEL%26pid%3D15.1&amp;f=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1" t="12554" r="640" b="5920"/>
          <a:stretch/>
        </p:blipFill>
        <p:spPr bwMode="auto">
          <a:xfrm>
            <a:off x="-38100" y="5192923"/>
            <a:ext cx="3385964" cy="168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347864" y="5229200"/>
            <a:ext cx="5796136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dirty="0" smtClean="0">
                <a:solidFill>
                  <a:schemeClr val="bg1"/>
                </a:solidFill>
              </a:rPr>
              <a:t>Se </a:t>
            </a:r>
            <a:r>
              <a:rPr lang="en-GB" sz="2000" dirty="0" err="1" smtClean="0">
                <a:solidFill>
                  <a:schemeClr val="bg1"/>
                </a:solidFill>
              </a:rPr>
              <a:t>estima</a:t>
            </a:r>
            <a:r>
              <a:rPr lang="en-GB" sz="2000" dirty="0" smtClean="0">
                <a:solidFill>
                  <a:schemeClr val="bg1"/>
                </a:solidFill>
              </a:rPr>
              <a:t> que </a:t>
            </a:r>
            <a:r>
              <a:rPr lang="en-GB" sz="2000" dirty="0" err="1" smtClean="0">
                <a:solidFill>
                  <a:schemeClr val="bg1"/>
                </a:solidFill>
              </a:rPr>
              <a:t>unos</a:t>
            </a:r>
            <a:endParaRPr lang="en-GB" sz="2000" dirty="0" smtClean="0">
              <a:solidFill>
                <a:schemeClr val="bg1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bg1"/>
                </a:solidFill>
              </a:rPr>
              <a:t>10.000</a:t>
            </a:r>
          </a:p>
          <a:p>
            <a:pPr algn="ctr"/>
            <a:r>
              <a:rPr lang="en-GB" sz="2000" dirty="0" err="1" smtClean="0">
                <a:solidFill>
                  <a:schemeClr val="bg1"/>
                </a:solidFill>
              </a:rPr>
              <a:t>contenedores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err="1" smtClean="0">
                <a:solidFill>
                  <a:schemeClr val="bg1"/>
                </a:solidFill>
              </a:rPr>
              <a:t>caen</a:t>
            </a:r>
            <a:r>
              <a:rPr lang="en-GB" sz="2000" dirty="0" smtClean="0">
                <a:solidFill>
                  <a:schemeClr val="bg1"/>
                </a:solidFill>
              </a:rPr>
              <a:t> al </a:t>
            </a:r>
            <a:r>
              <a:rPr lang="en-GB" sz="2000" dirty="0" err="1" smtClean="0">
                <a:solidFill>
                  <a:schemeClr val="bg1"/>
                </a:solidFill>
              </a:rPr>
              <a:t>año</a:t>
            </a:r>
            <a:r>
              <a:rPr lang="en-GB" sz="2000" dirty="0" smtClean="0">
                <a:solidFill>
                  <a:schemeClr val="bg1"/>
                </a:solidFill>
              </a:rPr>
              <a:t> al mar</a:t>
            </a:r>
          </a:p>
          <a:p>
            <a:pPr algn="ctr"/>
            <a:r>
              <a:rPr lang="en-GB" sz="2000" dirty="0" err="1">
                <a:solidFill>
                  <a:schemeClr val="bg1"/>
                </a:solidFill>
              </a:rPr>
              <a:t>d</a:t>
            </a:r>
            <a:r>
              <a:rPr lang="en-GB" sz="2000" dirty="0" err="1" smtClean="0">
                <a:solidFill>
                  <a:schemeClr val="bg1"/>
                </a:solidFill>
              </a:rPr>
              <a:t>esde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err="1" smtClean="0">
                <a:solidFill>
                  <a:schemeClr val="bg1"/>
                </a:solidFill>
              </a:rPr>
              <a:t>buques</a:t>
            </a:r>
            <a:r>
              <a:rPr lang="en-GB" sz="2000" dirty="0" smtClean="0">
                <a:solidFill>
                  <a:schemeClr val="bg1"/>
                </a:solidFill>
              </a:rPr>
              <a:t> de </a:t>
            </a:r>
            <a:r>
              <a:rPr lang="en-GB" sz="2000" dirty="0" err="1" smtClean="0">
                <a:solidFill>
                  <a:schemeClr val="bg1"/>
                </a:solidFill>
              </a:rPr>
              <a:t>carga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470240" y="0"/>
            <a:ext cx="8229600" cy="9087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>
                <a:solidFill>
                  <a:schemeClr val="bg1"/>
                </a:solidFill>
              </a:rPr>
              <a:t>corrientes oceánicas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69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0240" y="0"/>
            <a:ext cx="8229600" cy="908720"/>
          </a:xfrm>
        </p:spPr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corrientes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oceánicas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1.bp.blogspot.com/-_pleOCmemlc/Vp75m1BFbLI/AAAAAAAAFBQ/2lVJ5wvKJDk/s1600/corrientes%2Bmarin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7" y="1529408"/>
            <a:ext cx="917631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52592" y="836712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</a:rPr>
              <a:t>Se </a:t>
            </a:r>
            <a:r>
              <a:rPr lang="en-GB" sz="2800" dirty="0" err="1" smtClean="0">
                <a:solidFill>
                  <a:schemeClr val="bg1"/>
                </a:solidFill>
              </a:rPr>
              <a:t>deben</a:t>
            </a:r>
            <a:r>
              <a:rPr lang="en-GB" sz="2800" dirty="0" smtClean="0">
                <a:solidFill>
                  <a:schemeClr val="bg1"/>
                </a:solidFill>
              </a:rPr>
              <a:t> a que la </a:t>
            </a:r>
            <a:r>
              <a:rPr lang="en-GB" sz="2800" dirty="0" err="1" smtClean="0">
                <a:solidFill>
                  <a:schemeClr val="bg1"/>
                </a:solidFill>
              </a:rPr>
              <a:t>tierra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es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redonda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27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hy John Kerry’s Flat Earth Society Slam is all Wro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t="12242" r="6030" b="12221"/>
          <a:stretch/>
        </p:blipFill>
        <p:spPr bwMode="auto">
          <a:xfrm>
            <a:off x="3491879" y="3214530"/>
            <a:ext cx="5377737" cy="342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images.duckduckgo.com/iu/?u=https%3A%2F%2Ftse4.mm.bing.net%2Fth%3Fid%3DOIP.JfDZ79V2rCvdlQKQZjgWQgHaFx%26pid%3D15.1&amp;f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83163"/>
            <a:ext cx="2614960" cy="1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¿Qué lo deja airado? « UNIVERSAL-VENEZUEL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162803"/>
            <a:ext cx="2614960" cy="147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¿LA TIERRA EN REALIDAD ES PLANA? VÍDEO REAL (CONFIRMADO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8640"/>
            <a:ext cx="5161713" cy="290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146867" y="1186012"/>
            <a:ext cx="3528392" cy="908720"/>
          </a:xfrm>
        </p:spPr>
        <p:txBody>
          <a:bodyPr>
            <a:noAutofit/>
          </a:bodyPr>
          <a:lstStyle/>
          <a:p>
            <a:r>
              <a:rPr lang="en-GB" sz="5400" dirty="0" smtClean="0">
                <a:solidFill>
                  <a:srgbClr val="FF0000"/>
                </a:solidFill>
              </a:rPr>
              <a:t>¡¿</a:t>
            </a:r>
            <a:r>
              <a:rPr lang="en-GB" sz="4800" dirty="0" smtClean="0">
                <a:solidFill>
                  <a:srgbClr val="FF0000"/>
                </a:solidFill>
              </a:rPr>
              <a:t>LA TIERRA REDONDA</a:t>
            </a:r>
            <a:r>
              <a:rPr lang="en-GB" sz="5400" dirty="0" smtClean="0">
                <a:solidFill>
                  <a:srgbClr val="FF0000"/>
                </a:solidFill>
              </a:rPr>
              <a:t>!?</a:t>
            </a:r>
            <a:endParaRPr lang="en-GB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32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blob:https://web.whatsapp.com/1f4e39b2-4f6f-46a3-be89-4a04cd10b99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blob:https://web.whatsapp.com/1f4e39b2-4f6f-46a3-be89-4a04cd10b99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blob:https://web.whatsapp.com/1f4e39b2-4f6f-46a3-be89-4a04cd10b99f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blob:https://web.whatsapp.com/1f4e39b2-4f6f-46a3-be89-4a04cd10b99f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3" name="Picture 9" descr="C:\Users\ACER\Downloads\WhatsApp Image 2018-01-28 at 16.45.1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" y="465137"/>
            <a:ext cx="8604448" cy="774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0375" y="-17140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JAQUE MATE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3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5" name="Picture 17" descr="Resultado de imagen de DINOSAUR BLACK-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13621">
            <a:off x="6703710" y="2806791"/>
            <a:ext cx="2247363" cy="168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Se </a:t>
            </a:r>
            <a:r>
              <a:rPr lang="en-GB" dirty="0" err="1" smtClean="0">
                <a:solidFill>
                  <a:schemeClr val="bg1"/>
                </a:solidFill>
              </a:rPr>
              <a:t>debe</a:t>
            </a:r>
            <a:r>
              <a:rPr lang="en-GB" dirty="0" smtClean="0">
                <a:solidFill>
                  <a:schemeClr val="bg1"/>
                </a:solidFill>
              </a:rPr>
              <a:t> a </a:t>
            </a:r>
            <a:r>
              <a:rPr lang="en-GB" dirty="0" err="1" smtClean="0">
                <a:solidFill>
                  <a:schemeClr val="bg1"/>
                </a:solidFill>
              </a:rPr>
              <a:t>factores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complejos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836712"/>
            <a:ext cx="8229600" cy="525658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2000" dirty="0" err="1" smtClean="0">
                <a:solidFill>
                  <a:schemeClr val="bg1"/>
                </a:solidFill>
              </a:rPr>
              <a:t>Temperatura</a:t>
            </a:r>
            <a:r>
              <a:rPr lang="en-GB" sz="2000" dirty="0" smtClean="0">
                <a:solidFill>
                  <a:schemeClr val="bg1"/>
                </a:solidFill>
              </a:rPr>
              <a:t> y </a:t>
            </a:r>
            <a:r>
              <a:rPr lang="en-GB" sz="2000" dirty="0" err="1" smtClean="0">
                <a:solidFill>
                  <a:schemeClr val="bg1"/>
                </a:solidFill>
              </a:rPr>
              <a:t>salinidad</a:t>
            </a:r>
            <a:r>
              <a:rPr lang="en-GB" sz="2000" dirty="0" smtClean="0">
                <a:solidFill>
                  <a:schemeClr val="bg1"/>
                </a:solidFill>
              </a:rPr>
              <a:t> - </a:t>
            </a:r>
            <a:r>
              <a:rPr lang="en-GB" sz="2000" b="1" dirty="0" smtClean="0">
                <a:solidFill>
                  <a:srgbClr val="FFC000"/>
                </a:solidFill>
              </a:rPr>
              <a:t>DENSIDAD</a:t>
            </a:r>
          </a:p>
          <a:p>
            <a:pPr>
              <a:buFontTx/>
              <a:buChar char="-"/>
            </a:pPr>
            <a:r>
              <a:rPr lang="en-GB" sz="2000" dirty="0" err="1" smtClean="0">
                <a:solidFill>
                  <a:schemeClr val="bg1"/>
                </a:solidFill>
              </a:rPr>
              <a:t>Rotación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err="1" smtClean="0">
                <a:solidFill>
                  <a:schemeClr val="bg1"/>
                </a:solidFill>
              </a:rPr>
              <a:t>terrestre</a:t>
            </a:r>
            <a:r>
              <a:rPr lang="en-GB" sz="2000" dirty="0" smtClean="0">
                <a:solidFill>
                  <a:schemeClr val="bg1"/>
                </a:solidFill>
              </a:rPr>
              <a:t> y forma </a:t>
            </a:r>
            <a:r>
              <a:rPr lang="en-GB" sz="2000" dirty="0" err="1" smtClean="0">
                <a:solidFill>
                  <a:schemeClr val="bg1"/>
                </a:solidFill>
              </a:rPr>
              <a:t>esférica</a:t>
            </a:r>
            <a:r>
              <a:rPr lang="en-GB" sz="2000" dirty="0" smtClean="0">
                <a:solidFill>
                  <a:schemeClr val="bg1"/>
                </a:solidFill>
              </a:rPr>
              <a:t> de la </a:t>
            </a:r>
            <a:r>
              <a:rPr lang="en-GB" sz="2000" dirty="0" err="1" smtClean="0">
                <a:solidFill>
                  <a:schemeClr val="bg1"/>
                </a:solidFill>
              </a:rPr>
              <a:t>tierra</a:t>
            </a:r>
            <a:r>
              <a:rPr lang="en-GB" sz="2000" dirty="0" smtClean="0">
                <a:solidFill>
                  <a:schemeClr val="bg1"/>
                </a:solidFill>
              </a:rPr>
              <a:t> – </a:t>
            </a:r>
            <a:r>
              <a:rPr lang="en-GB" sz="2000" b="1" dirty="0" smtClean="0">
                <a:solidFill>
                  <a:srgbClr val="FF0000"/>
                </a:solidFill>
              </a:rPr>
              <a:t>EFECTO CORIOLIS</a:t>
            </a:r>
          </a:p>
          <a:p>
            <a:pPr>
              <a:buFontTx/>
              <a:buChar char="-"/>
            </a:pPr>
            <a:r>
              <a:rPr lang="en-GB" sz="2000" dirty="0" err="1" smtClean="0">
                <a:solidFill>
                  <a:schemeClr val="bg1"/>
                </a:solidFill>
              </a:rPr>
              <a:t>Topografía</a:t>
            </a:r>
            <a:r>
              <a:rPr lang="en-GB" sz="2000" dirty="0" smtClean="0">
                <a:solidFill>
                  <a:schemeClr val="bg1"/>
                </a:solidFill>
              </a:rPr>
              <a:t> de la </a:t>
            </a:r>
            <a:r>
              <a:rPr lang="en-GB" sz="2000" dirty="0" err="1" smtClean="0">
                <a:solidFill>
                  <a:schemeClr val="bg1"/>
                </a:solidFill>
              </a:rPr>
              <a:t>superficie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err="1" smtClean="0">
                <a:solidFill>
                  <a:schemeClr val="bg1"/>
                </a:solidFill>
              </a:rPr>
              <a:t>terrestre</a:t>
            </a:r>
            <a:r>
              <a:rPr lang="en-GB" sz="2000" dirty="0" smtClean="0">
                <a:solidFill>
                  <a:schemeClr val="bg1"/>
                </a:solidFill>
              </a:rPr>
              <a:t> – </a:t>
            </a:r>
            <a:r>
              <a:rPr lang="en-GB" sz="2000" b="1" dirty="0" smtClean="0">
                <a:solidFill>
                  <a:srgbClr val="FFC000"/>
                </a:solidFill>
              </a:rPr>
              <a:t>PLACAS CONTINENTALES </a:t>
            </a:r>
            <a:r>
              <a:rPr lang="en-GB" sz="2000" dirty="0" smtClean="0">
                <a:solidFill>
                  <a:schemeClr val="bg1"/>
                </a:solidFill>
              </a:rPr>
              <a:t>y</a:t>
            </a:r>
            <a:r>
              <a:rPr lang="en-GB" sz="2000" b="1" dirty="0" smtClean="0">
                <a:solidFill>
                  <a:srgbClr val="FF0000"/>
                </a:solidFill>
              </a:rPr>
              <a:t> 						</a:t>
            </a:r>
            <a:r>
              <a:rPr lang="en-GB" sz="2000" b="1" dirty="0" smtClean="0">
                <a:solidFill>
                  <a:srgbClr val="FFC000"/>
                </a:solidFill>
              </a:rPr>
              <a:t>DORSALES OCEÁNICAS</a:t>
            </a:r>
            <a:endParaRPr lang="en-GB" sz="2000" b="1" dirty="0">
              <a:solidFill>
                <a:srgbClr val="FFC000"/>
              </a:solidFill>
            </a:endParaRPr>
          </a:p>
        </p:txBody>
      </p:sp>
      <p:pic>
        <p:nvPicPr>
          <p:cNvPr id="7170" name="Picture 2" descr="https://4.bp.blogspot.com/-tUMrSkCdoaY/URjiEPq1u-I/AAAAAAAAAKE/uDFhsuNLXko/s1600/Temperatura-de-la-Corriente-del-Golfo-2000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49" y="2492896"/>
            <a:ext cx="6163543" cy="4111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Resultado de imagen de FLAT EARTH DINOSAU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05739"/>
            <a:ext cx="1907704" cy="149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Resultado de imagen de DINOSAUR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Resultado de imagen de DINOSAUR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2" descr="Resultado de imagen de DINOSAUR BLACK-BACKGROUN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4" descr="Resultado de imagen de DINOSAUR BLACK-BACKGROUND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36210">
            <a:off x="6365830" y="4176142"/>
            <a:ext cx="1680302" cy="944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Flecha circular"/>
          <p:cNvSpPr/>
          <p:nvPr/>
        </p:nvSpPr>
        <p:spPr>
          <a:xfrm rot="15898731" flipV="1">
            <a:off x="6886631" y="4515287"/>
            <a:ext cx="1523886" cy="1773750"/>
          </a:xfrm>
          <a:prstGeom prst="circular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14 Flecha circular"/>
          <p:cNvSpPr/>
          <p:nvPr/>
        </p:nvSpPr>
        <p:spPr>
          <a:xfrm rot="15898731">
            <a:off x="7510106" y="3971488"/>
            <a:ext cx="1365964" cy="933515"/>
          </a:xfrm>
          <a:prstGeom prst="circular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90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Ocean Current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3" b="15853"/>
          <a:stretch/>
        </p:blipFill>
        <p:spPr bwMode="auto">
          <a:xfrm>
            <a:off x="0" y="1844824"/>
            <a:ext cx="9143999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osta del labrad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844824"/>
            <a:ext cx="2555775" cy="145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sta irlande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60" y="1860633"/>
            <a:ext cx="2320499" cy="185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9275" y="1484784"/>
            <a:ext cx="2664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Labrador (</a:t>
            </a:r>
            <a:r>
              <a:rPr lang="en-GB" dirty="0" err="1" smtClean="0">
                <a:solidFill>
                  <a:schemeClr val="bg1"/>
                </a:solidFill>
              </a:rPr>
              <a:t>Canadá</a:t>
            </a:r>
            <a:r>
              <a:rPr lang="en-GB" dirty="0" smtClean="0">
                <a:solidFill>
                  <a:schemeClr val="bg1"/>
                </a:solidFill>
              </a:rPr>
              <a:t>)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732239" y="1491300"/>
            <a:ext cx="2664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Costa de </a:t>
            </a:r>
            <a:r>
              <a:rPr lang="en-GB" dirty="0" err="1" smtClean="0">
                <a:solidFill>
                  <a:schemeClr val="bg1"/>
                </a:solidFill>
              </a:rPr>
              <a:t>Irlanda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339752" y="1496383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------------------------- 55ºN ----------------------------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6 Elipse"/>
          <p:cNvSpPr/>
          <p:nvPr/>
        </p:nvSpPr>
        <p:spPr>
          <a:xfrm>
            <a:off x="6012160" y="3518878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13 Elipse"/>
          <p:cNvSpPr/>
          <p:nvPr/>
        </p:nvSpPr>
        <p:spPr>
          <a:xfrm>
            <a:off x="2756012" y="3557705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1835696" y="3665717"/>
            <a:ext cx="3816424" cy="1707499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 flipH="1">
            <a:off x="2555776" y="5525617"/>
            <a:ext cx="2880320" cy="999727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1 Título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La </a:t>
            </a:r>
            <a:r>
              <a:rPr lang="en-GB" dirty="0" err="1" smtClean="0">
                <a:solidFill>
                  <a:schemeClr val="bg1"/>
                </a:solidFill>
              </a:rPr>
              <a:t>corriente</a:t>
            </a:r>
            <a:r>
              <a:rPr lang="en-GB" dirty="0" smtClean="0">
                <a:solidFill>
                  <a:schemeClr val="bg1"/>
                </a:solidFill>
              </a:rPr>
              <a:t> del </a:t>
            </a:r>
            <a:r>
              <a:rPr lang="en-GB" dirty="0" err="1" smtClean="0">
                <a:solidFill>
                  <a:schemeClr val="bg1"/>
                </a:solidFill>
              </a:rPr>
              <a:t>Golfo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51520" y="620688"/>
            <a:ext cx="85689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Una de las </a:t>
            </a:r>
            <a:r>
              <a:rPr lang="en-GB" sz="2000" u="sng" dirty="0" err="1" smtClean="0">
                <a:solidFill>
                  <a:schemeClr val="bg1">
                    <a:lumMod val="75000"/>
                  </a:schemeClr>
                </a:solidFill>
              </a:rPr>
              <a:t>mayores</a:t>
            </a:r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GB" sz="2000" u="sng" dirty="0" err="1" smtClean="0">
                <a:solidFill>
                  <a:schemeClr val="bg1">
                    <a:lumMod val="75000"/>
                  </a:schemeClr>
                </a:solidFill>
              </a:rPr>
              <a:t>corrientes</a:t>
            </a:r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 del </a:t>
            </a:r>
            <a:r>
              <a:rPr lang="en-GB" sz="2000" u="sng" dirty="0" err="1" smtClean="0">
                <a:solidFill>
                  <a:schemeClr val="bg1">
                    <a:lumMod val="75000"/>
                  </a:schemeClr>
                </a:solidFill>
              </a:rPr>
              <a:t>mundo</a:t>
            </a:r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en-GB" sz="2000" u="sng" dirty="0" err="1" smtClean="0">
                <a:solidFill>
                  <a:schemeClr val="bg1">
                    <a:lumMod val="75000"/>
                  </a:schemeClr>
                </a:solidFill>
              </a:rPr>
              <a:t>influye</a:t>
            </a:r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GB" sz="2000" u="sng" dirty="0" err="1" smtClean="0">
                <a:solidFill>
                  <a:schemeClr val="bg1">
                    <a:lumMod val="75000"/>
                  </a:schemeClr>
                </a:solidFill>
              </a:rPr>
              <a:t>en</a:t>
            </a:r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 el </a:t>
            </a:r>
            <a:r>
              <a:rPr lang="en-GB" sz="2000" u="sng" dirty="0" err="1" smtClean="0">
                <a:solidFill>
                  <a:schemeClr val="bg1">
                    <a:lumMod val="75000"/>
                  </a:schemeClr>
                </a:solidFill>
              </a:rPr>
              <a:t>clima</a:t>
            </a:r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 a </a:t>
            </a:r>
            <a:r>
              <a:rPr lang="en-GB" sz="2000" u="sng" dirty="0" err="1" smtClean="0">
                <a:solidFill>
                  <a:schemeClr val="bg1">
                    <a:lumMod val="75000"/>
                  </a:schemeClr>
                </a:solidFill>
              </a:rPr>
              <a:t>nivel</a:t>
            </a:r>
            <a:r>
              <a:rPr lang="en-GB" sz="2000" u="sng" dirty="0" smtClean="0">
                <a:solidFill>
                  <a:schemeClr val="bg1">
                    <a:lumMod val="75000"/>
                  </a:schemeClr>
                </a:solidFill>
              </a:rPr>
              <a:t> global</a:t>
            </a:r>
            <a:endParaRPr lang="en-GB" sz="2000" u="sng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Profundidad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: 100m		 </a:t>
            </a:r>
            <a:r>
              <a:rPr lang="en-GB" dirty="0" err="1">
                <a:solidFill>
                  <a:schemeClr val="bg1">
                    <a:lumMod val="75000"/>
                  </a:schemeClr>
                </a:solidFill>
              </a:rPr>
              <a:t>A</a:t>
            </a:r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nchura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: ~1km		</a:t>
            </a:r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Velocidad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: ~6,5 km/h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0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Ocean Current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3" b="15853"/>
          <a:stretch/>
        </p:blipFill>
        <p:spPr bwMode="auto">
          <a:xfrm>
            <a:off x="0" y="1844824"/>
            <a:ext cx="9143999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16 Conector recto de flecha"/>
          <p:cNvCxnSpPr/>
          <p:nvPr/>
        </p:nvCxnSpPr>
        <p:spPr>
          <a:xfrm flipH="1">
            <a:off x="4383845" y="2924944"/>
            <a:ext cx="1484299" cy="42439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 flipV="1">
            <a:off x="1835696" y="3665717"/>
            <a:ext cx="3816424" cy="1707499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 flipH="1">
            <a:off x="2555776" y="5525617"/>
            <a:ext cx="2880320" cy="999727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 Título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Aguas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superficiales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1 Elipse"/>
          <p:cNvSpPr/>
          <p:nvPr/>
        </p:nvSpPr>
        <p:spPr>
          <a:xfrm>
            <a:off x="2699792" y="6496979"/>
            <a:ext cx="2160240" cy="36842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17 Elipse"/>
          <p:cNvSpPr/>
          <p:nvPr/>
        </p:nvSpPr>
        <p:spPr>
          <a:xfrm>
            <a:off x="2852192" y="5309592"/>
            <a:ext cx="2160240" cy="36842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18 Elipse"/>
          <p:cNvSpPr/>
          <p:nvPr/>
        </p:nvSpPr>
        <p:spPr>
          <a:xfrm>
            <a:off x="3887924" y="3441443"/>
            <a:ext cx="1944216" cy="1842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3 Conector recto de flecha"/>
          <p:cNvCxnSpPr/>
          <p:nvPr/>
        </p:nvCxnSpPr>
        <p:spPr>
          <a:xfrm flipH="1">
            <a:off x="5420517" y="4149080"/>
            <a:ext cx="447627" cy="1528937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 de flecha"/>
          <p:cNvCxnSpPr/>
          <p:nvPr/>
        </p:nvCxnSpPr>
        <p:spPr>
          <a:xfrm flipH="1">
            <a:off x="5076056" y="4509120"/>
            <a:ext cx="688923" cy="580256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1187624" y="764704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 err="1" smtClean="0">
                <a:solidFill>
                  <a:schemeClr val="bg1">
                    <a:lumMod val="75000"/>
                  </a:schemeClr>
                </a:solidFill>
              </a:rPr>
              <a:t>Influyen</a:t>
            </a:r>
            <a:r>
              <a:rPr lang="en-GB" u="sng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GB" u="sng" dirty="0" err="1" smtClean="0">
                <a:solidFill>
                  <a:schemeClr val="bg1">
                    <a:lumMod val="75000"/>
                  </a:schemeClr>
                </a:solidFill>
              </a:rPr>
              <a:t>adicionalmente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:</a:t>
            </a:r>
          </a:p>
          <a:p>
            <a:pPr algn="ctr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VIENTO (</a:t>
            </a:r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alisios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)				SOL (100m prof.)	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2 Elipse"/>
          <p:cNvSpPr/>
          <p:nvPr/>
        </p:nvSpPr>
        <p:spPr>
          <a:xfrm>
            <a:off x="3419872" y="1628800"/>
            <a:ext cx="3960440" cy="25202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2809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404664" y="27321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Down-welling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-684584" y="910461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CORRIENTES TERMO-HALINAS</a:t>
            </a:r>
          </a:p>
          <a:p>
            <a:pPr algn="ctr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LA MAYOR “CATARATA” DEL MUNDO	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4338" name="Picture 2" descr="Definition &gt; Downwell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05"/>
          <a:stretch/>
        </p:blipFill>
        <p:spPr bwMode="auto">
          <a:xfrm>
            <a:off x="4927972" y="1268760"/>
            <a:ext cx="418053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Ocean Motion : Definition : Wind Driven Surface Current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760" y="4477580"/>
            <a:ext cx="4155744" cy="226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364088" y="836712"/>
            <a:ext cx="345638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VIENTO HACIA TIERRA</a:t>
            </a: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VIENTO PROCEDENTE DEL SUR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(</a:t>
            </a:r>
            <a:r>
              <a:rPr lang="en-GB" dirty="0" err="1" smtClean="0">
                <a:solidFill>
                  <a:schemeClr val="bg1"/>
                </a:solidFill>
              </a:rPr>
              <a:t>Transporte</a:t>
            </a:r>
            <a:r>
              <a:rPr lang="en-GB" dirty="0" smtClean="0">
                <a:solidFill>
                  <a:schemeClr val="bg1"/>
                </a:solidFill>
              </a:rPr>
              <a:t> de Ekman – H-</a:t>
            </a:r>
            <a:r>
              <a:rPr lang="en-GB" dirty="0" err="1" smtClean="0">
                <a:solidFill>
                  <a:schemeClr val="bg1"/>
                </a:solidFill>
              </a:rPr>
              <a:t>Norte</a:t>
            </a:r>
            <a:r>
              <a:rPr lang="en-GB" dirty="0" smtClean="0">
                <a:solidFill>
                  <a:schemeClr val="bg1"/>
                </a:solidFill>
              </a:rPr>
              <a:t>)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22" y="1700808"/>
            <a:ext cx="2410932" cy="1864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Dissolved Oxygen - Environmental Measurement System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2" y="3685492"/>
            <a:ext cx="4350002" cy="305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Elipse"/>
          <p:cNvSpPr/>
          <p:nvPr/>
        </p:nvSpPr>
        <p:spPr>
          <a:xfrm>
            <a:off x="1763688" y="5517232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10 Elipse"/>
          <p:cNvSpPr/>
          <p:nvPr/>
        </p:nvSpPr>
        <p:spPr>
          <a:xfrm>
            <a:off x="1835696" y="3861048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6 CuadroTexto"/>
          <p:cNvSpPr txBox="1"/>
          <p:nvPr/>
        </p:nvSpPr>
        <p:spPr>
          <a:xfrm>
            <a:off x="2483768" y="1772816"/>
            <a:ext cx="20882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En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el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Ártico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y el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Antártico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se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encuentran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las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más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importantes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.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Aportan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oxígeno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a las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aguas</a:t>
            </a:r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profundas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6892" y="3546407"/>
            <a:ext cx="538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O</a:t>
            </a:r>
            <a:r>
              <a:rPr lang="en-GB" baseline="30000" dirty="0" smtClean="0">
                <a:solidFill>
                  <a:srgbClr val="FF0000"/>
                </a:solidFill>
              </a:rPr>
              <a:t>2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2915832" y="-14642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u="sng" dirty="0" err="1" smtClean="0">
                <a:solidFill>
                  <a:schemeClr val="bg1"/>
                </a:solidFill>
              </a:rPr>
              <a:t>Otros</a:t>
            </a:r>
            <a:r>
              <a:rPr lang="en-GB" sz="2400" u="sng" dirty="0" smtClean="0">
                <a:solidFill>
                  <a:schemeClr val="bg1"/>
                </a:solidFill>
              </a:rPr>
              <a:t> </a:t>
            </a:r>
            <a:r>
              <a:rPr lang="en-GB" sz="2400" u="sng" dirty="0" err="1" smtClean="0">
                <a:solidFill>
                  <a:schemeClr val="bg1"/>
                </a:solidFill>
              </a:rPr>
              <a:t>tipos</a:t>
            </a:r>
            <a:r>
              <a:rPr lang="en-GB" sz="2400" u="sng" dirty="0" smtClean="0">
                <a:solidFill>
                  <a:schemeClr val="bg1"/>
                </a:solidFill>
              </a:rPr>
              <a:t> de Down-welling</a:t>
            </a:r>
            <a:endParaRPr lang="en-GB" sz="24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Título"/>
          <p:cNvSpPr>
            <a:spLocks noGrp="1"/>
          </p:cNvSpPr>
          <p:nvPr>
            <p:ph type="title"/>
          </p:nvPr>
        </p:nvSpPr>
        <p:spPr>
          <a:xfrm>
            <a:off x="135596" y="404664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Remineralización</a:t>
            </a:r>
            <a:r>
              <a:rPr lang="en-GB" dirty="0" smtClean="0">
                <a:solidFill>
                  <a:schemeClr val="bg1"/>
                </a:solidFill>
              </a:rPr>
              <a:t> de la </a:t>
            </a:r>
            <a:r>
              <a:rPr lang="en-GB" dirty="0" err="1" smtClean="0">
                <a:solidFill>
                  <a:schemeClr val="bg1"/>
                </a:solidFill>
              </a:rPr>
              <a:t>materia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orgánica</a:t>
            </a:r>
            <a:r>
              <a:rPr lang="en-GB" dirty="0" smtClean="0">
                <a:solidFill>
                  <a:schemeClr val="bg1"/>
                </a:solidFill>
              </a:rPr>
              <a:t>, </a:t>
            </a:r>
            <a:r>
              <a:rPr lang="en-GB" dirty="0" err="1" smtClean="0">
                <a:solidFill>
                  <a:schemeClr val="bg1"/>
                </a:solidFill>
              </a:rPr>
              <a:t>transporte</a:t>
            </a:r>
            <a:r>
              <a:rPr lang="en-GB" dirty="0" smtClean="0">
                <a:solidFill>
                  <a:schemeClr val="bg1"/>
                </a:solidFill>
              </a:rPr>
              <a:t> y </a:t>
            </a:r>
            <a:r>
              <a:rPr lang="en-GB" dirty="0" err="1" smtClean="0">
                <a:solidFill>
                  <a:schemeClr val="bg1"/>
                </a:solidFill>
              </a:rPr>
              <a:t>sedimentación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7416" name="Picture 8" descr="UGA-Geology GEOL 303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12"/>
          <a:stretch/>
        </p:blipFill>
        <p:spPr bwMode="auto">
          <a:xfrm>
            <a:off x="-1" y="2002970"/>
            <a:ext cx="9128179" cy="488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3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Ocean Current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3" b="15853"/>
          <a:stretch/>
        </p:blipFill>
        <p:spPr bwMode="auto">
          <a:xfrm>
            <a:off x="0" y="1844824"/>
            <a:ext cx="9143999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 Título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Aguas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profundas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43607" y="981265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DOWN-WELLING 				 UP-WELLING</a:t>
            </a:r>
          </a:p>
          <a:p>
            <a:pPr algn="ctr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	¿</a:t>
            </a:r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Qué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 son?	</a:t>
            </a:r>
          </a:p>
          <a:p>
            <a:pPr algn="ctr"/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Circulación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75000"/>
                  </a:schemeClr>
                </a:solidFill>
              </a:rPr>
              <a:t>termo-halina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6 Flecha abajo"/>
          <p:cNvSpPr/>
          <p:nvPr/>
        </p:nvSpPr>
        <p:spPr>
          <a:xfrm>
            <a:off x="4007405" y="5582626"/>
            <a:ext cx="852627" cy="119352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2 Flecha curvada hacia arriba"/>
          <p:cNvSpPr/>
          <p:nvPr/>
        </p:nvSpPr>
        <p:spPr>
          <a:xfrm rot="3194358">
            <a:off x="2728776" y="3936783"/>
            <a:ext cx="2557259" cy="2176281"/>
          </a:xfrm>
          <a:prstGeom prst="curved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1835696" y="3665717"/>
            <a:ext cx="3816424" cy="1707499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Elipse"/>
          <p:cNvSpPr/>
          <p:nvPr/>
        </p:nvSpPr>
        <p:spPr>
          <a:xfrm rot="898809">
            <a:off x="5003233" y="4430498"/>
            <a:ext cx="623276" cy="2304256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22 Conector recto de flecha"/>
          <p:cNvCxnSpPr/>
          <p:nvPr/>
        </p:nvCxnSpPr>
        <p:spPr>
          <a:xfrm flipH="1">
            <a:off x="4771969" y="4874558"/>
            <a:ext cx="688923" cy="580256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 flipH="1">
            <a:off x="2555776" y="5525617"/>
            <a:ext cx="2880320" cy="999727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 rot="4665120">
            <a:off x="6223928" y="2025064"/>
            <a:ext cx="623276" cy="1372406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20 Elipse"/>
          <p:cNvSpPr/>
          <p:nvPr/>
        </p:nvSpPr>
        <p:spPr>
          <a:xfrm rot="4665120">
            <a:off x="4122080" y="2723675"/>
            <a:ext cx="623276" cy="1372406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9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ww.nasa.gov/images/content/622135main_IMAGE2-Ocean%20Colorfi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3"/>
          <a:stretch/>
        </p:blipFill>
        <p:spPr bwMode="auto">
          <a:xfrm>
            <a:off x="8150" y="764704"/>
            <a:ext cx="9023569" cy="615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Flecha curvada hacia arriba"/>
          <p:cNvSpPr/>
          <p:nvPr/>
        </p:nvSpPr>
        <p:spPr>
          <a:xfrm rot="10800000">
            <a:off x="7740352" y="2636912"/>
            <a:ext cx="720080" cy="3600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5611830" y="4221612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7" name="6 Flecha curvada hacia arriba"/>
          <p:cNvSpPr/>
          <p:nvPr/>
        </p:nvSpPr>
        <p:spPr>
          <a:xfrm rot="9971260" flipV="1">
            <a:off x="7189166" y="3222650"/>
            <a:ext cx="720080" cy="295629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7 Flecha curvada hacia arriba"/>
          <p:cNvSpPr/>
          <p:nvPr/>
        </p:nvSpPr>
        <p:spPr>
          <a:xfrm rot="10800000">
            <a:off x="6518846" y="2918154"/>
            <a:ext cx="720080" cy="3600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8 Flecha curvada hacia arriba"/>
          <p:cNvSpPr/>
          <p:nvPr/>
        </p:nvSpPr>
        <p:spPr>
          <a:xfrm rot="10800000" flipV="1">
            <a:off x="4847992" y="3403358"/>
            <a:ext cx="720080" cy="295629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9 Flecha curvada hacia arriba"/>
          <p:cNvSpPr/>
          <p:nvPr/>
        </p:nvSpPr>
        <p:spPr>
          <a:xfrm rot="11004461">
            <a:off x="5417749" y="3023722"/>
            <a:ext cx="720080" cy="3600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10 Flecha curvada hacia arriba"/>
          <p:cNvSpPr/>
          <p:nvPr/>
        </p:nvSpPr>
        <p:spPr>
          <a:xfrm rot="10707976" flipV="1">
            <a:off x="5928241" y="3380047"/>
            <a:ext cx="720080" cy="295629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11 Flecha curvada hacia arriba"/>
          <p:cNvSpPr/>
          <p:nvPr/>
        </p:nvSpPr>
        <p:spPr>
          <a:xfrm rot="10800000" flipV="1">
            <a:off x="3583718" y="3293376"/>
            <a:ext cx="720080" cy="295629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12 Flecha curvada hacia arriba"/>
          <p:cNvSpPr/>
          <p:nvPr/>
        </p:nvSpPr>
        <p:spPr>
          <a:xfrm rot="11536716">
            <a:off x="4273878" y="2926243"/>
            <a:ext cx="720080" cy="3600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13 Flecha curvada hacia arriba"/>
          <p:cNvSpPr/>
          <p:nvPr/>
        </p:nvSpPr>
        <p:spPr>
          <a:xfrm rot="10800000" flipV="1">
            <a:off x="2200177" y="3256934"/>
            <a:ext cx="720080" cy="295629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14 Flecha curvada hacia arriba"/>
          <p:cNvSpPr/>
          <p:nvPr/>
        </p:nvSpPr>
        <p:spPr>
          <a:xfrm rot="10800000">
            <a:off x="2890337" y="2816932"/>
            <a:ext cx="720080" cy="3600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15 Flecha curvada hacia arriba"/>
          <p:cNvSpPr/>
          <p:nvPr/>
        </p:nvSpPr>
        <p:spPr>
          <a:xfrm rot="10800000" flipV="1">
            <a:off x="841998" y="3280012"/>
            <a:ext cx="720080" cy="295629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16 Flecha curvada hacia arriba"/>
          <p:cNvSpPr/>
          <p:nvPr/>
        </p:nvSpPr>
        <p:spPr>
          <a:xfrm rot="10800000">
            <a:off x="1532158" y="2840010"/>
            <a:ext cx="720080" cy="3600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17 Flecha curvada hacia arriba"/>
          <p:cNvSpPr/>
          <p:nvPr/>
        </p:nvSpPr>
        <p:spPr>
          <a:xfrm rot="10800000" flipV="1">
            <a:off x="8311639" y="3149539"/>
            <a:ext cx="720080" cy="295629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18 Flecha curvada hacia arriba"/>
          <p:cNvSpPr/>
          <p:nvPr/>
        </p:nvSpPr>
        <p:spPr>
          <a:xfrm rot="10800000">
            <a:off x="208180" y="2871934"/>
            <a:ext cx="720080" cy="3600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22 Flecha curvada hacia arriba"/>
          <p:cNvSpPr/>
          <p:nvPr/>
        </p:nvSpPr>
        <p:spPr>
          <a:xfrm rot="11004461" flipV="1">
            <a:off x="6660544" y="4075068"/>
            <a:ext cx="720080" cy="30390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23 Flecha curvada hacia arriba"/>
          <p:cNvSpPr/>
          <p:nvPr/>
        </p:nvSpPr>
        <p:spPr>
          <a:xfrm rot="10707976">
            <a:off x="5928858" y="3742466"/>
            <a:ext cx="720080" cy="249532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24 Flecha curvada hacia arriba"/>
          <p:cNvSpPr/>
          <p:nvPr/>
        </p:nvSpPr>
        <p:spPr>
          <a:xfrm rot="9812440" flipV="1">
            <a:off x="8010332" y="3715282"/>
            <a:ext cx="720080" cy="30390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25 Flecha curvada hacia arriba"/>
          <p:cNvSpPr/>
          <p:nvPr/>
        </p:nvSpPr>
        <p:spPr>
          <a:xfrm rot="9515955">
            <a:off x="7241252" y="3629286"/>
            <a:ext cx="720080" cy="249532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26 Flecha curvada hacia arriba"/>
          <p:cNvSpPr/>
          <p:nvPr/>
        </p:nvSpPr>
        <p:spPr>
          <a:xfrm rot="10427398" flipV="1">
            <a:off x="5419572" y="4071669"/>
            <a:ext cx="710505" cy="36794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27 Flecha curvada hacia arriba"/>
          <p:cNvSpPr/>
          <p:nvPr/>
        </p:nvSpPr>
        <p:spPr>
          <a:xfrm rot="10707976">
            <a:off x="4827234" y="3761431"/>
            <a:ext cx="720080" cy="249532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28 Flecha curvada hacia arriba"/>
          <p:cNvSpPr/>
          <p:nvPr/>
        </p:nvSpPr>
        <p:spPr>
          <a:xfrm rot="11004461" flipV="1">
            <a:off x="4252224" y="4096246"/>
            <a:ext cx="720080" cy="30390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29 Flecha curvada hacia arriba"/>
          <p:cNvSpPr/>
          <p:nvPr/>
        </p:nvSpPr>
        <p:spPr>
          <a:xfrm rot="10707976">
            <a:off x="3520538" y="3763644"/>
            <a:ext cx="720080" cy="249532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30 Flecha curvada hacia arriba"/>
          <p:cNvSpPr/>
          <p:nvPr/>
        </p:nvSpPr>
        <p:spPr>
          <a:xfrm rot="11004461" flipV="1">
            <a:off x="2875020" y="4127412"/>
            <a:ext cx="720080" cy="30390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31 Flecha curvada hacia arriba"/>
          <p:cNvSpPr/>
          <p:nvPr/>
        </p:nvSpPr>
        <p:spPr>
          <a:xfrm rot="10707976">
            <a:off x="2143334" y="3794810"/>
            <a:ext cx="720080" cy="249532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32 Flecha curvada hacia arriba"/>
          <p:cNvSpPr/>
          <p:nvPr/>
        </p:nvSpPr>
        <p:spPr>
          <a:xfrm rot="11004461" flipV="1">
            <a:off x="1488604" y="4105810"/>
            <a:ext cx="720080" cy="30390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33 Flecha curvada hacia arriba"/>
          <p:cNvSpPr/>
          <p:nvPr/>
        </p:nvSpPr>
        <p:spPr>
          <a:xfrm rot="10707976">
            <a:off x="756918" y="3773208"/>
            <a:ext cx="720080" cy="249532"/>
          </a:xfrm>
          <a:prstGeom prst="curved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34 Flecha curvada hacia arriba"/>
          <p:cNvSpPr/>
          <p:nvPr/>
        </p:nvSpPr>
        <p:spPr>
          <a:xfrm rot="11004461" flipV="1">
            <a:off x="113522" y="4055452"/>
            <a:ext cx="720080" cy="303900"/>
          </a:xfrm>
          <a:prstGeom prst="curvedUp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47893" y="2816932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37" name="36 CuadroTexto"/>
          <p:cNvSpPr txBox="1"/>
          <p:nvPr/>
        </p:nvSpPr>
        <p:spPr>
          <a:xfrm>
            <a:off x="7087129" y="2795269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517327" y="2564436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39" name="38 CuadroTexto"/>
          <p:cNvSpPr txBox="1"/>
          <p:nvPr/>
        </p:nvSpPr>
        <p:spPr>
          <a:xfrm>
            <a:off x="6553065" y="4234464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935146" y="2644598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1" name="40 CuadroTexto"/>
          <p:cNvSpPr txBox="1"/>
          <p:nvPr/>
        </p:nvSpPr>
        <p:spPr>
          <a:xfrm>
            <a:off x="589870" y="4246126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2" name="41 CuadroTexto"/>
          <p:cNvSpPr txBox="1"/>
          <p:nvPr/>
        </p:nvSpPr>
        <p:spPr>
          <a:xfrm>
            <a:off x="4308403" y="4696129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16385" name="16384 CuadroTexto"/>
          <p:cNvSpPr txBox="1"/>
          <p:nvPr/>
        </p:nvSpPr>
        <p:spPr>
          <a:xfrm>
            <a:off x="251520" y="107921"/>
            <a:ext cx="8787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FF00"/>
                </a:solidFill>
              </a:rPr>
              <a:t>TAMBIÉN HAY DESIERTOS EN EL MAR</a:t>
            </a:r>
            <a:endParaRPr lang="en-GB" sz="3200" dirty="0">
              <a:solidFill>
                <a:srgbClr val="FFFF00"/>
              </a:solidFill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3245909" y="4280478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8" name="47 CuadroTexto"/>
          <p:cNvSpPr txBox="1"/>
          <p:nvPr/>
        </p:nvSpPr>
        <p:spPr>
          <a:xfrm>
            <a:off x="1012370" y="2966161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16388" name="16387 Flecha derecha"/>
          <p:cNvSpPr/>
          <p:nvPr/>
        </p:nvSpPr>
        <p:spPr>
          <a:xfrm rot="1424262">
            <a:off x="1284043" y="2156322"/>
            <a:ext cx="3272427" cy="255234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89" name="16388 CuadroTexto"/>
          <p:cNvSpPr txBox="1"/>
          <p:nvPr/>
        </p:nvSpPr>
        <p:spPr>
          <a:xfrm>
            <a:off x="74288" y="1417118"/>
            <a:ext cx="1640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NUTRIENTES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7280160" y="1245520"/>
            <a:ext cx="1640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F0"/>
                </a:solidFill>
              </a:rPr>
              <a:t>ENERGÍA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52" name="51 Flecha derecha"/>
          <p:cNvSpPr/>
          <p:nvPr/>
        </p:nvSpPr>
        <p:spPr>
          <a:xfrm rot="10078471">
            <a:off x="4762711" y="1586656"/>
            <a:ext cx="2574628" cy="208269"/>
          </a:xfrm>
          <a:prstGeom prst="rightArrow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44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:\Users\ACER\Desktop\Biología Marina\Bibliografía\OTROS\Datos Ceuta\Fauna de Ceuta I\Fotos programa\Algas\Sargassum vulgare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2" y="935003"/>
            <a:ext cx="4391472" cy="328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images.duckduckgo.com/iu/?u=https%3A%2F%2Ftse3.mm.bing.net%2Fth%3Fid%3DOIP.a8MExNc-rS3E_jLCDt3OsAHaEF%26pid%3D15.1&amp;f=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1" t="4139" r="2632" b="6868"/>
          <a:stretch/>
        </p:blipFill>
        <p:spPr bwMode="auto">
          <a:xfrm>
            <a:off x="4274577" y="4306818"/>
            <a:ext cx="4772441" cy="248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images.duckduckgo.com/iu/?u=https%3A%2F%2Ftse3.mm.bing.net%2Fth%3Fid%3DOIP.Z6NSzb-k8yRUJLxZ67d1iwHaE4%26pid%3D15.1&amp;f=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7" t="16343"/>
          <a:stretch/>
        </p:blipFill>
        <p:spPr bwMode="auto">
          <a:xfrm>
            <a:off x="96982" y="4306818"/>
            <a:ext cx="4059013" cy="248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91659" y="-27384"/>
            <a:ext cx="40590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Mar de </a:t>
            </a:r>
            <a:r>
              <a:rPr lang="en-GB" sz="2400" dirty="0" err="1" smtClean="0">
                <a:solidFill>
                  <a:schemeClr val="bg1"/>
                </a:solidFill>
              </a:rPr>
              <a:t>los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</a:rPr>
              <a:t>Sargazos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GB" sz="2000" i="1" dirty="0" smtClean="0">
                <a:solidFill>
                  <a:schemeClr val="bg1"/>
                </a:solidFill>
              </a:rPr>
              <a:t>(</a:t>
            </a:r>
            <a:r>
              <a:rPr lang="en-GB" sz="2000" i="1" dirty="0" err="1" smtClean="0">
                <a:solidFill>
                  <a:schemeClr val="bg1"/>
                </a:solidFill>
              </a:rPr>
              <a:t>Sargassum</a:t>
            </a:r>
            <a:r>
              <a:rPr lang="en-GB" sz="2000" i="1" dirty="0" smtClean="0">
                <a:solidFill>
                  <a:schemeClr val="bg1"/>
                </a:solidFill>
              </a:rPr>
              <a:t> </a:t>
            </a:r>
            <a:r>
              <a:rPr lang="en-GB" sz="2000" dirty="0" smtClean="0">
                <a:solidFill>
                  <a:schemeClr val="bg1"/>
                </a:solidFill>
              </a:rPr>
              <a:t>sp.</a:t>
            </a:r>
            <a:r>
              <a:rPr lang="en-GB" sz="2000" i="1" dirty="0" smtClean="0">
                <a:solidFill>
                  <a:schemeClr val="bg1"/>
                </a:solidFill>
              </a:rPr>
              <a:t>)</a:t>
            </a:r>
            <a:endParaRPr lang="en-GB" sz="2000" i="1" dirty="0">
              <a:solidFill>
                <a:schemeClr val="bg1"/>
              </a:solidFill>
            </a:endParaRPr>
          </a:p>
        </p:txBody>
      </p:sp>
      <p:pic>
        <p:nvPicPr>
          <p:cNvPr id="9222" name="Picture 6" descr="https://upload.wikimedia.org/wikipedia/commons/thumb/1/19/Golfstrom.jpg/300px-Golfstro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820" y="1364245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Elipse"/>
          <p:cNvSpPr/>
          <p:nvPr/>
        </p:nvSpPr>
        <p:spPr>
          <a:xfrm>
            <a:off x="5508104" y="3068960"/>
            <a:ext cx="158417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5508104" y="2492896"/>
            <a:ext cx="1440160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flipH="1">
            <a:off x="5868144" y="3933056"/>
            <a:ext cx="1512168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4788024" y="116632"/>
            <a:ext cx="27012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Cristobal Colón (1492)</a:t>
            </a: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Juan Ponce de León (1513)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Benjamin Franklin (1786)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9225" name="Picture 9" descr="https://images.duckduckgo.com/iu/?u=https%3A%2F%2Ftse1.mm.bing.net%2Fth%3Fid%3DOIP.2EOZmGhEwETvfnoCjxboyAHaFj%26pid%3D15.1&amp;f=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012" y="655116"/>
            <a:ext cx="1316426" cy="98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Blue Shark life and death in the Azores | Conservation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428" y="1735236"/>
            <a:ext cx="1453594" cy="93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Bluefin Tuna Fish Mount and Fish Replica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36" y="30683"/>
            <a:ext cx="1551969" cy="82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1" name="Picture 15" descr="https://images.duckduckgo.com/iu/?u=https%3A%2F%2Ftse3.mm.bing.net%2Fth%3Fid%3DOIP.wWhb4IoodMVgnVZlpsMm9AHaI4%26pid%3D15.1&amp;f=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320" y="3009149"/>
            <a:ext cx="887617" cy="106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53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0992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El Mar de </a:t>
            </a:r>
            <a:r>
              <a:rPr lang="en-GB" dirty="0" err="1" smtClean="0">
                <a:solidFill>
                  <a:schemeClr val="bg2">
                    <a:lumMod val="75000"/>
                  </a:schemeClr>
                </a:solidFill>
              </a:rPr>
              <a:t>los</a:t>
            </a:r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2">
                    <a:lumMod val="75000"/>
                  </a:schemeClr>
                </a:solidFill>
              </a:rPr>
              <a:t>Sargazos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sz="3600" dirty="0" smtClean="0">
                <a:solidFill>
                  <a:schemeClr val="bg2">
                    <a:lumMod val="50000"/>
                  </a:schemeClr>
                </a:solidFill>
              </a:rPr>
              <a:t>Una zona de </a:t>
            </a:r>
            <a:r>
              <a:rPr lang="en-GB" sz="3600" dirty="0" err="1" smtClean="0">
                <a:solidFill>
                  <a:schemeClr val="bg2">
                    <a:lumMod val="50000"/>
                  </a:schemeClr>
                </a:solidFill>
              </a:rPr>
              <a:t>altas</a:t>
            </a:r>
            <a:r>
              <a:rPr lang="en-GB" sz="36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3600" dirty="0" err="1" smtClean="0">
                <a:solidFill>
                  <a:schemeClr val="bg2">
                    <a:lumMod val="50000"/>
                  </a:schemeClr>
                </a:solidFill>
              </a:rPr>
              <a:t>presiones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6626" name="Picture 2" descr="https://images.duckduckgo.com/iu/?u=https%3A%2F%2Ftse4.mm.bing.net%2Fth%3Fid%3DOIP.iBLIHPHmCv0-Rkcy4kHX2wHaEj%26pid%3D15.1&amp;f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449312"/>
            <a:ext cx="451485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Flecha curvada hacia la izquierda"/>
          <p:cNvSpPr/>
          <p:nvPr/>
        </p:nvSpPr>
        <p:spPr>
          <a:xfrm rot="2542296">
            <a:off x="2975941" y="2073193"/>
            <a:ext cx="750238" cy="2392460"/>
          </a:xfrm>
          <a:prstGeom prst="curved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4 Flecha curvada hacia la izquierda"/>
          <p:cNvSpPr/>
          <p:nvPr/>
        </p:nvSpPr>
        <p:spPr>
          <a:xfrm rot="9976734">
            <a:off x="539552" y="2132854"/>
            <a:ext cx="936104" cy="2068692"/>
          </a:xfrm>
          <a:prstGeom prst="curved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5 Flecha arriba"/>
          <p:cNvSpPr/>
          <p:nvPr/>
        </p:nvSpPr>
        <p:spPr>
          <a:xfrm rot="5065626">
            <a:off x="2273792" y="985225"/>
            <a:ext cx="443140" cy="2295258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</a:rPr>
              <a:t>Corriente</a:t>
            </a:r>
            <a:r>
              <a:rPr lang="en-GB" dirty="0" smtClean="0">
                <a:solidFill>
                  <a:schemeClr val="tx1"/>
                </a:solidFill>
              </a:rPr>
              <a:t> del </a:t>
            </a:r>
            <a:r>
              <a:rPr lang="en-GB" dirty="0" err="1" smtClean="0">
                <a:solidFill>
                  <a:schemeClr val="tx1"/>
                </a:solidFill>
              </a:rPr>
              <a:t>Golfo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6628" name="Picture 4" descr="https://images.duckduckgo.com/iu/?u=https%3A%2F%2Ftse4.mm.bing.net%2Fth%3Fid%3DOIP.lajn9uVY-VbKXqvf_548bgHaE7%26pid%3D15.1&amp;f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308828"/>
            <a:ext cx="3624337" cy="240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https://images.duckduckgo.com/iu/?u=https%3A%2F%2Ftse1.mm.bing.net%2Fth%3Fid%3DOIP.-kuRidYul55Ymhz-sM8BMwHaE7%26pid%3D15.1&amp;f=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324735"/>
            <a:ext cx="3600400" cy="239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www.nasa.gov/images/content/622135main_IMAGE2-Ocean%20Colorfig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99" t="26809" r="31152" b="53104"/>
          <a:stretch/>
        </p:blipFill>
        <p:spPr bwMode="auto">
          <a:xfrm>
            <a:off x="155574" y="66148"/>
            <a:ext cx="2440779" cy="127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Picture 8" descr="https://proxy.duckduckgo.com/iu/?u=http%3A%2F%2Ftornado.sfsu.edu%2FGeosciences%2Fclasses%2Fm407_707%2FMonteverdi%2FSatellite%2FOceanography%2Feddy_files%2Fimage004.gif&amp;f=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49312"/>
            <a:ext cx="4153995" cy="248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4" name="Picture 10" descr="https://images.duckduckgo.com/iu/?u=https%3A%2F%2Ftse2.mm.bing.net%2Fth%3Fid%3DOIP.8mS2ixOmU43kXowmX03jXgHaGC%26pid%3D15.1&amp;f=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234" y="4077072"/>
            <a:ext cx="1496128" cy="121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7549234" y="5295438"/>
            <a:ext cx="1496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solidFill>
                  <a:schemeClr val="bg1"/>
                </a:solidFill>
              </a:rPr>
              <a:t>Fijación</a:t>
            </a:r>
            <a:r>
              <a:rPr lang="en-GB" dirty="0" smtClean="0">
                <a:solidFill>
                  <a:schemeClr val="bg1"/>
                </a:solidFill>
              </a:rPr>
              <a:t> de N</a:t>
            </a:r>
            <a:r>
              <a:rPr lang="en-GB" sz="1100" dirty="0" smtClean="0">
                <a:solidFill>
                  <a:schemeClr val="bg1"/>
                </a:solidFill>
              </a:rPr>
              <a:t>2 </a:t>
            </a:r>
            <a:r>
              <a:rPr lang="en-GB" dirty="0" err="1" smtClean="0">
                <a:solidFill>
                  <a:schemeClr val="bg1"/>
                </a:solidFill>
              </a:rPr>
              <a:t>atmosférico</a:t>
            </a:r>
            <a:r>
              <a:rPr lang="en-GB" dirty="0" smtClean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P y Fe </a:t>
            </a:r>
            <a:r>
              <a:rPr lang="en-GB" dirty="0" err="1" smtClean="0">
                <a:solidFill>
                  <a:schemeClr val="bg1"/>
                </a:solidFill>
              </a:rPr>
              <a:t>limitan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crecimiento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7 Flecha izquierda"/>
          <p:cNvSpPr/>
          <p:nvPr/>
        </p:nvSpPr>
        <p:spPr>
          <a:xfrm rot="20281167">
            <a:off x="6766558" y="4993983"/>
            <a:ext cx="1090023" cy="395063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14 Flecha izquierda"/>
          <p:cNvSpPr/>
          <p:nvPr/>
        </p:nvSpPr>
        <p:spPr>
          <a:xfrm rot="20281167">
            <a:off x="4468696" y="5485073"/>
            <a:ext cx="1090023" cy="395063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069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The Geophile P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760" y="4384138"/>
            <a:ext cx="4149890" cy="217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s://images.duckduckgo.com/iu/?u=https%3A%2F%2Ftse3.mm.bing.net%2Fth%3Fid%3DOIP.OU6ZnQ-0wzSO2IByE2-BAAHaFj%26pid%3D15.1&amp;f=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84"/>
          <a:stretch/>
        </p:blipFill>
        <p:spPr bwMode="auto">
          <a:xfrm>
            <a:off x="4952760" y="1227584"/>
            <a:ext cx="4155744" cy="212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404664" y="-17140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Up-welling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-828600" y="69269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LA PRODUCCIÓN PESQUERA </a:t>
            </a:r>
          </a:p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DEPENDE DE ESTE FENÓMENO	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64088" y="836712"/>
            <a:ext cx="345638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VIENTO DESDE TIERRA</a:t>
            </a: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VIENTO PROCEDENTE DEL NORTE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(</a:t>
            </a:r>
            <a:r>
              <a:rPr lang="en-GB" dirty="0" err="1" smtClean="0">
                <a:solidFill>
                  <a:schemeClr val="bg1"/>
                </a:solidFill>
              </a:rPr>
              <a:t>Transporte</a:t>
            </a:r>
            <a:r>
              <a:rPr lang="en-GB" dirty="0" smtClean="0">
                <a:solidFill>
                  <a:schemeClr val="bg1"/>
                </a:solidFill>
              </a:rPr>
              <a:t> de Ekman – H-</a:t>
            </a:r>
            <a:r>
              <a:rPr lang="en-GB" dirty="0" err="1" smtClean="0">
                <a:solidFill>
                  <a:schemeClr val="bg1"/>
                </a:solidFill>
              </a:rPr>
              <a:t>Norte</a:t>
            </a:r>
            <a:r>
              <a:rPr lang="en-GB" dirty="0" smtClean="0">
                <a:solidFill>
                  <a:schemeClr val="bg1"/>
                </a:solidFill>
              </a:rPr>
              <a:t>)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4343" name="Picture 7" descr="Dissolved Oxygen - Environmental Measurement System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01008"/>
            <a:ext cx="4350002" cy="305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Elipse"/>
          <p:cNvSpPr/>
          <p:nvPr/>
        </p:nvSpPr>
        <p:spPr>
          <a:xfrm>
            <a:off x="2469007" y="4869160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11 Elipse"/>
          <p:cNvSpPr/>
          <p:nvPr/>
        </p:nvSpPr>
        <p:spPr>
          <a:xfrm>
            <a:off x="3160464" y="4351437"/>
            <a:ext cx="259408" cy="22969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12 Elipse"/>
          <p:cNvSpPr/>
          <p:nvPr/>
        </p:nvSpPr>
        <p:spPr>
          <a:xfrm>
            <a:off x="2209598" y="4025913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13 Elipse"/>
          <p:cNvSpPr/>
          <p:nvPr/>
        </p:nvSpPr>
        <p:spPr>
          <a:xfrm>
            <a:off x="1475656" y="4791427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14 Elipse"/>
          <p:cNvSpPr/>
          <p:nvPr/>
        </p:nvSpPr>
        <p:spPr>
          <a:xfrm>
            <a:off x="1216247" y="4116958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15 Elipse"/>
          <p:cNvSpPr/>
          <p:nvPr/>
        </p:nvSpPr>
        <p:spPr>
          <a:xfrm>
            <a:off x="1856098" y="3740640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16 Elipse"/>
          <p:cNvSpPr/>
          <p:nvPr/>
        </p:nvSpPr>
        <p:spPr>
          <a:xfrm>
            <a:off x="3779912" y="3741206"/>
            <a:ext cx="518817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17 Elipse"/>
          <p:cNvSpPr/>
          <p:nvPr/>
        </p:nvSpPr>
        <p:spPr>
          <a:xfrm>
            <a:off x="1306205" y="5350634"/>
            <a:ext cx="2816696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2 Flecha derecha"/>
          <p:cNvSpPr/>
          <p:nvPr/>
        </p:nvSpPr>
        <p:spPr>
          <a:xfrm rot="20275515">
            <a:off x="2880551" y="4325625"/>
            <a:ext cx="2543741" cy="375752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21 Flecha derecha"/>
          <p:cNvSpPr/>
          <p:nvPr/>
        </p:nvSpPr>
        <p:spPr>
          <a:xfrm rot="19402682">
            <a:off x="3136849" y="3483752"/>
            <a:ext cx="2543741" cy="375752"/>
          </a:xfrm>
          <a:prstGeom prst="rightArrow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" descr="https://images.duckduckgo.com/iu/?u=https%3A%2F%2Ftse3.mm.bing.net%2Fth%3Fid%3DOIP.zGYkuXgCRNs9NphD00HGvQHaD1%26pid%3D15.1&amp;f=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930" y="1455414"/>
            <a:ext cx="3678970" cy="190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22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Maldives images Maldives HD wallpaper and backgroun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…OASIS…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27650" name="Picture 2" descr="https://curiosoando.com/wp-content/uploads/2013/12/fotosintesis_globa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2" t="19561" r="27036" b="35543"/>
          <a:stretch/>
        </p:blipFill>
        <p:spPr bwMode="auto">
          <a:xfrm>
            <a:off x="5724128" y="153825"/>
            <a:ext cx="3200400" cy="27154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Elipse"/>
          <p:cNvSpPr/>
          <p:nvPr/>
        </p:nvSpPr>
        <p:spPr>
          <a:xfrm>
            <a:off x="6876256" y="1196752"/>
            <a:ext cx="864096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654" name="Picture 6" descr="http://wmbf.images.worldnow.com/images/8327012_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4474"/>
            <a:ext cx="4281919" cy="239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753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Endo-upwelling,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un </a:t>
            </a:r>
            <a:r>
              <a:rPr lang="en-GB" dirty="0" err="1" smtClean="0">
                <a:solidFill>
                  <a:schemeClr val="bg1"/>
                </a:solidFill>
              </a:rPr>
              <a:t>curioso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fenómeno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266" name="Picture 2" descr="Eniwetok Ato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77" y="1484784"/>
            <a:ext cx="5819775" cy="509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What Are Zooxanthellae?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6" t="13726" r="22451"/>
          <a:stretch/>
        </p:blipFill>
        <p:spPr bwMode="auto">
          <a:xfrm>
            <a:off x="6012160" y="1556792"/>
            <a:ext cx="307270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012160" y="4737918"/>
            <a:ext cx="307270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 smtClean="0">
                <a:solidFill>
                  <a:schemeClr val="bg1"/>
                </a:solidFill>
              </a:rPr>
              <a:t>ZOOXHANTELAE</a:t>
            </a:r>
            <a:endParaRPr lang="en-GB" u="sng" dirty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Un “BULBASAUR” con</a:t>
            </a:r>
          </a:p>
          <a:p>
            <a:pPr algn="ctr"/>
            <a:r>
              <a:rPr lang="en-GB" dirty="0" smtClean="0">
                <a:solidFill>
                  <a:srgbClr val="FFFF00"/>
                </a:solidFill>
              </a:rPr>
              <a:t>		</a:t>
            </a:r>
            <a:r>
              <a:rPr lang="en-GB" dirty="0" err="1" smtClean="0">
                <a:solidFill>
                  <a:srgbClr val="FFFF00"/>
                </a:solidFill>
              </a:rPr>
              <a:t>Carotenos</a:t>
            </a:r>
            <a:endParaRPr lang="en-GB" dirty="0" smtClean="0">
              <a:solidFill>
                <a:srgbClr val="FFFF00"/>
              </a:solidFill>
            </a:endParaRPr>
          </a:p>
          <a:p>
            <a:pPr algn="ctr"/>
            <a:r>
              <a:rPr lang="en-GB" sz="2400" dirty="0" smtClean="0">
                <a:solidFill>
                  <a:srgbClr val="FFFF00"/>
                </a:solidFill>
              </a:rPr>
              <a:t>		[</a:t>
            </a:r>
            <a:r>
              <a:rPr lang="en-GB" sz="2400" b="1" dirty="0" smtClean="0">
                <a:solidFill>
                  <a:srgbClr val="7030A0"/>
                </a:solidFill>
              </a:rPr>
              <a:t>UV</a:t>
            </a:r>
            <a:r>
              <a:rPr lang="en-GB" sz="2400" dirty="0" smtClean="0">
                <a:solidFill>
                  <a:srgbClr val="FFFF00"/>
                </a:solidFill>
              </a:rPr>
              <a:t>]</a:t>
            </a:r>
            <a:endParaRPr lang="en-GB" sz="2400" dirty="0">
              <a:solidFill>
                <a:srgbClr val="FFFF00"/>
              </a:solidFill>
            </a:endParaRPr>
          </a:p>
        </p:txBody>
      </p:sp>
      <p:pic>
        <p:nvPicPr>
          <p:cNvPr id="11270" name="Picture 6" descr="https://images.duckduckgo.com/iu/?u=https%3A%2F%2Ftse1.mm.bing.net%2Fth%3Fid%3DOIP.BQXYl4NgH-vGZwke-H2RZgHaGy%26pid%3D15.1&amp;f=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52" y="5333549"/>
            <a:ext cx="1616216" cy="147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nemonia — Wikipéd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85" y="85076"/>
            <a:ext cx="2003351" cy="133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alanophyllia europaea - Wikipedi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904" y="85076"/>
            <a:ext cx="1832576" cy="133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4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www.nasa.gov/images/content/622135main_IMAGE2-Ocean%20Colorfi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3"/>
          <a:stretch/>
        </p:blipFill>
        <p:spPr bwMode="auto">
          <a:xfrm>
            <a:off x="8150" y="764704"/>
            <a:ext cx="9023569" cy="615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36 CuadroTexto"/>
          <p:cNvSpPr txBox="1"/>
          <p:nvPr/>
        </p:nvSpPr>
        <p:spPr>
          <a:xfrm>
            <a:off x="7087129" y="2795269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517327" y="2564436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39" name="38 CuadroTexto"/>
          <p:cNvSpPr txBox="1"/>
          <p:nvPr/>
        </p:nvSpPr>
        <p:spPr>
          <a:xfrm>
            <a:off x="6553065" y="4234464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935146" y="2644598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1" name="40 CuadroTexto"/>
          <p:cNvSpPr txBox="1"/>
          <p:nvPr/>
        </p:nvSpPr>
        <p:spPr>
          <a:xfrm>
            <a:off x="589870" y="4246126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2" name="41 CuadroTexto"/>
          <p:cNvSpPr txBox="1"/>
          <p:nvPr/>
        </p:nvSpPr>
        <p:spPr>
          <a:xfrm>
            <a:off x="4308403" y="4696129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sp>
        <p:nvSpPr>
          <p:cNvPr id="43" name="42 Flecha doblada"/>
          <p:cNvSpPr/>
          <p:nvPr/>
        </p:nvSpPr>
        <p:spPr>
          <a:xfrm rot="10800000">
            <a:off x="1632799" y="3133937"/>
            <a:ext cx="2329902" cy="495246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251520" y="107921"/>
            <a:ext cx="8787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FF00"/>
                </a:solidFill>
              </a:rPr>
              <a:t>Y JUNGLAS……</a:t>
            </a:r>
            <a:endParaRPr lang="en-GB" sz="3200" dirty="0">
              <a:solidFill>
                <a:srgbClr val="FFFF00"/>
              </a:solidFill>
            </a:endParaRPr>
          </a:p>
        </p:txBody>
      </p:sp>
      <p:sp>
        <p:nvSpPr>
          <p:cNvPr id="45" name="44 Flecha doblada"/>
          <p:cNvSpPr/>
          <p:nvPr/>
        </p:nvSpPr>
        <p:spPr>
          <a:xfrm rot="10800000" flipV="1">
            <a:off x="2005341" y="3998683"/>
            <a:ext cx="2329902" cy="466613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46" name="45 Flecha doblada"/>
          <p:cNvSpPr/>
          <p:nvPr/>
        </p:nvSpPr>
        <p:spPr>
          <a:xfrm rot="10800000" flipV="1">
            <a:off x="5652120" y="3840576"/>
            <a:ext cx="700104" cy="656590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47" name="46 Flecha doblada"/>
          <p:cNvSpPr/>
          <p:nvPr/>
        </p:nvSpPr>
        <p:spPr>
          <a:xfrm rot="10800000">
            <a:off x="4952015" y="2702882"/>
            <a:ext cx="700104" cy="611416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3" name="2 Flecha abajo"/>
          <p:cNvSpPr/>
          <p:nvPr/>
        </p:nvSpPr>
        <p:spPr>
          <a:xfrm>
            <a:off x="7591384" y="2779793"/>
            <a:ext cx="252128" cy="92630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ysClr val="windowText" lastClr="000000"/>
              </a:solidFill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6378864" y="2413765"/>
            <a:ext cx="50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</a:t>
            </a:r>
            <a:endParaRPr lang="en-GB" sz="2400" dirty="0"/>
          </a:p>
        </p:txBody>
      </p:sp>
      <p:pic>
        <p:nvPicPr>
          <p:cNvPr id="21505" name="Picture 1" descr="C:\Users\ACER\Desktop\Biología Marina\ARTÍCULOS\1.- MÓDULOS\MEPS\Trabajo de Fin de Grado_Máster\Intermareal\Sustrato intermareal\Juan Sempere diatomeas 28sept\8.06.15\MOL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66" t="9002" r="22068" b="24277"/>
          <a:stretch/>
        </p:blipFill>
        <p:spPr bwMode="auto">
          <a:xfrm>
            <a:off x="2111226" y="2502871"/>
            <a:ext cx="686523" cy="881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https://images.duckduckgo.com/iu/?u=https%3A%2F%2Ftse2.mm.bing.net%2Fth%3Fid%3DOIP.rh8STLvKK4Wm0KEP3meeaAFNC7%26pid%3D15.1&amp;f=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955" y="3487277"/>
            <a:ext cx="765356" cy="42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64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496" y="44624"/>
            <a:ext cx="640871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Coriolis, el </a:t>
            </a:r>
            <a:r>
              <a:rPr lang="en-GB" dirty="0" err="1" smtClean="0">
                <a:solidFill>
                  <a:schemeClr val="bg1"/>
                </a:solidFill>
              </a:rPr>
              <a:t>efecto</a:t>
            </a:r>
            <a:r>
              <a:rPr lang="en-GB" dirty="0" smtClean="0">
                <a:solidFill>
                  <a:schemeClr val="bg1"/>
                </a:solidFill>
              </a:rPr>
              <a:t> Ekman…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	y</a:t>
            </a:r>
            <a:r>
              <a:rPr lang="en-GB" dirty="0" smtClean="0">
                <a:solidFill>
                  <a:srgbClr val="FFFF00"/>
                </a:solidFill>
              </a:rPr>
              <a:t> El Niño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7" name="Picture 2" descr="https://images.duckduckgo.com/iu/?u=https%3A%2F%2Ftse3.mm.bing.net%2Fth%3Fid%3DOIP.zGYkuXgCRNs9NphD00HGvQHaD1%26pid%3D15.1&amp;f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61" t="17919" b="9242"/>
          <a:stretch/>
        </p:blipFill>
        <p:spPr bwMode="auto">
          <a:xfrm>
            <a:off x="179512" y="4083706"/>
            <a:ext cx="2851234" cy="265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https://phys.org/newman/gfx/news/hires/2016/nasaexamine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730" y="3717032"/>
            <a:ext cx="5798766" cy="309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 descr="NOAA's National Ocean Service Education: Currents: Ekma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772815"/>
            <a:ext cx="2880534" cy="215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4856845" y="637203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Clorofila</a:t>
            </a:r>
            <a:r>
              <a:rPr lang="en-GB" dirty="0" smtClean="0"/>
              <a:t>-a</a:t>
            </a:r>
            <a:endParaRPr lang="en-GB" dirty="0"/>
          </a:p>
        </p:txBody>
      </p:sp>
      <p:pic>
        <p:nvPicPr>
          <p:cNvPr id="20489" name="Picture 9" descr="Not Just California: El Niño Blamed For Weather Woes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48680"/>
            <a:ext cx="5518751" cy="306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50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59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Elipse"/>
          <p:cNvSpPr/>
          <p:nvPr/>
        </p:nvSpPr>
        <p:spPr>
          <a:xfrm>
            <a:off x="7236296" y="4365104"/>
            <a:ext cx="1008112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6 Elipse"/>
          <p:cNvSpPr/>
          <p:nvPr/>
        </p:nvSpPr>
        <p:spPr>
          <a:xfrm>
            <a:off x="3131840" y="1273487"/>
            <a:ext cx="1008112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7 Elipse"/>
          <p:cNvSpPr/>
          <p:nvPr/>
        </p:nvSpPr>
        <p:spPr>
          <a:xfrm>
            <a:off x="7092280" y="1340768"/>
            <a:ext cx="1008112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4 Flecha izquierda"/>
          <p:cNvSpPr/>
          <p:nvPr/>
        </p:nvSpPr>
        <p:spPr>
          <a:xfrm rot="5400000">
            <a:off x="-470774" y="4851158"/>
            <a:ext cx="1332148" cy="360040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8" descr="World Bank to Prepare Billion Dollar Map of Africa's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0" y="5555391"/>
            <a:ext cx="2315749" cy="130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Elipse"/>
          <p:cNvSpPr/>
          <p:nvPr/>
        </p:nvSpPr>
        <p:spPr>
          <a:xfrm>
            <a:off x="5652120" y="1988840"/>
            <a:ext cx="1008112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11 Elipse"/>
          <p:cNvSpPr/>
          <p:nvPr/>
        </p:nvSpPr>
        <p:spPr>
          <a:xfrm>
            <a:off x="6590068" y="3140968"/>
            <a:ext cx="1008112" cy="14401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12 Elipse"/>
          <p:cNvSpPr/>
          <p:nvPr/>
        </p:nvSpPr>
        <p:spPr>
          <a:xfrm>
            <a:off x="2627784" y="3144804"/>
            <a:ext cx="1008112" cy="8640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64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496" y="44624"/>
            <a:ext cx="640871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Coriolis, el </a:t>
            </a:r>
            <a:r>
              <a:rPr lang="en-GB" dirty="0" err="1" smtClean="0">
                <a:solidFill>
                  <a:schemeClr val="bg1"/>
                </a:solidFill>
              </a:rPr>
              <a:t>efecto</a:t>
            </a:r>
            <a:r>
              <a:rPr lang="en-GB" dirty="0" smtClean="0">
                <a:solidFill>
                  <a:schemeClr val="bg1"/>
                </a:solidFill>
              </a:rPr>
              <a:t> Ekman…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	y</a:t>
            </a:r>
            <a:r>
              <a:rPr lang="en-GB" dirty="0" smtClean="0">
                <a:solidFill>
                  <a:srgbClr val="FFFF00"/>
                </a:solidFill>
              </a:rPr>
              <a:t> La Bahía de </a:t>
            </a:r>
            <a:r>
              <a:rPr lang="en-GB" dirty="0" err="1" smtClean="0">
                <a:solidFill>
                  <a:srgbClr val="FFFF00"/>
                </a:solidFill>
              </a:rPr>
              <a:t>Benguela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7" name="Picture 2" descr="https://images.duckduckgo.com/iu/?u=https%3A%2F%2Ftse3.mm.bing.net%2Fth%3Fid%3DOIP.zGYkuXgCRNs9NphD00HGvQHaD1%26pid%3D15.1&amp;f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8" t="13580" r="52493" b="13580"/>
          <a:stretch/>
        </p:blipFill>
        <p:spPr bwMode="auto">
          <a:xfrm>
            <a:off x="179512" y="4083706"/>
            <a:ext cx="2851234" cy="265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 descr="NOAA's National Ocean Service Education: Currents: Ekma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772815"/>
            <a:ext cx="2880534" cy="215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http://www.suds-en-ligne.ird.fr/ecosys/upwelling/images/sst_model_benguel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096" y="1241927"/>
            <a:ext cx="5969408" cy="557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444208" y="116632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solidFill>
                  <a:schemeClr val="bg1">
                    <a:lumMod val="85000"/>
                  </a:schemeClr>
                </a:solidFill>
              </a:rPr>
              <a:t>Aguas</a:t>
            </a:r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85000"/>
                  </a:schemeClr>
                </a:solidFill>
              </a:rPr>
              <a:t>profundas</a:t>
            </a:r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85000"/>
                  </a:schemeClr>
                </a:solidFill>
              </a:rPr>
              <a:t>estacionarias</a:t>
            </a:r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en-GB" dirty="0" err="1" smtClean="0">
                <a:solidFill>
                  <a:schemeClr val="bg1">
                    <a:lumMod val="85000"/>
                  </a:schemeClr>
                </a:solidFill>
              </a:rPr>
              <a:t>alta</a:t>
            </a:r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bg1">
                    <a:lumMod val="85000"/>
                  </a:schemeClr>
                </a:solidFill>
              </a:rPr>
              <a:t>productividad</a:t>
            </a:r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 y anoxia</a:t>
            </a:r>
            <a:endParaRPr lang="en-GB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33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pace in Images - 2011 - 02 - Red tides in Benguela upwel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385" y="504911"/>
            <a:ext cx="9527385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FF00"/>
                </a:solidFill>
              </a:rPr>
              <a:t>Las </a:t>
            </a:r>
            <a:r>
              <a:rPr lang="en-GB" sz="2800" dirty="0" err="1" smtClean="0">
                <a:solidFill>
                  <a:srgbClr val="FFFF00"/>
                </a:solidFill>
              </a:rPr>
              <a:t>mareas</a:t>
            </a:r>
            <a:r>
              <a:rPr lang="en-GB" sz="2800" dirty="0" smtClean="0">
                <a:solidFill>
                  <a:srgbClr val="FFFF00"/>
                </a:solidFill>
              </a:rPr>
              <a:t> </a:t>
            </a:r>
            <a:r>
              <a:rPr lang="en-GB" sz="2800" dirty="0" err="1" smtClean="0">
                <a:solidFill>
                  <a:srgbClr val="FFFF00"/>
                </a:solidFill>
              </a:rPr>
              <a:t>rojas</a:t>
            </a:r>
            <a:r>
              <a:rPr lang="en-GB" sz="2800" dirty="0" smtClean="0">
                <a:solidFill>
                  <a:srgbClr val="FFFF00"/>
                </a:solidFill>
              </a:rPr>
              <a:t> de la Bahía de </a:t>
            </a:r>
            <a:r>
              <a:rPr lang="en-GB" sz="2800" dirty="0" err="1" smtClean="0">
                <a:solidFill>
                  <a:srgbClr val="FFFF00"/>
                </a:solidFill>
              </a:rPr>
              <a:t>Benguela</a:t>
            </a:r>
            <a:r>
              <a:rPr lang="en-GB" sz="2800" dirty="0" smtClean="0">
                <a:solidFill>
                  <a:srgbClr val="FFFF00"/>
                </a:solidFill>
              </a:rPr>
              <a:t> </a:t>
            </a:r>
            <a:r>
              <a:rPr lang="en-GB" sz="2000" dirty="0" smtClean="0">
                <a:solidFill>
                  <a:schemeClr val="bg1"/>
                </a:solidFill>
              </a:rPr>
              <a:t>(</a:t>
            </a:r>
            <a:r>
              <a:rPr lang="en-GB" sz="2000" dirty="0" err="1" smtClean="0">
                <a:solidFill>
                  <a:schemeClr val="bg1"/>
                </a:solidFill>
              </a:rPr>
              <a:t>añoxia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err="1" smtClean="0">
                <a:solidFill>
                  <a:schemeClr val="bg1"/>
                </a:solidFill>
              </a:rPr>
              <a:t>en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err="1" smtClean="0">
                <a:solidFill>
                  <a:schemeClr val="bg1"/>
                </a:solidFill>
              </a:rPr>
              <a:t>meses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err="1" smtClean="0">
                <a:solidFill>
                  <a:schemeClr val="bg1"/>
                </a:solidFill>
              </a:rPr>
              <a:t>estivales</a:t>
            </a:r>
            <a:r>
              <a:rPr lang="en-GB" sz="2000" dirty="0" smtClean="0">
                <a:solidFill>
                  <a:schemeClr val="bg1"/>
                </a:solidFill>
              </a:rPr>
              <a:t>) 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24582" name="Picture 6" descr="https://images.duckduckgo.com/iu/?u=https%3A%2F%2Ftse3.mm.bing.net%2Fth%3Fid%3DOIP.G386mrL5By1b3iggeqi0iwHaE7%26pid%3D15.1&amp;f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672" y="504911"/>
            <a:ext cx="451485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6" name="Picture 10" descr="Resultado de imagen de fish mem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790" y="504912"/>
            <a:ext cx="3992867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World Bank to Prepare Billion Dollar Map of Africa's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385" y="5541395"/>
            <a:ext cx="2315749" cy="130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943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52"/>
            <a:ext cx="5524500" cy="562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496" y="44624"/>
            <a:ext cx="898125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Coriolis, el </a:t>
            </a:r>
            <a:r>
              <a:rPr lang="en-GB" dirty="0" err="1" smtClean="0">
                <a:solidFill>
                  <a:schemeClr val="bg1"/>
                </a:solidFill>
              </a:rPr>
              <a:t>efecto</a:t>
            </a:r>
            <a:r>
              <a:rPr lang="en-GB" dirty="0" smtClean="0">
                <a:solidFill>
                  <a:schemeClr val="bg1"/>
                </a:solidFill>
              </a:rPr>
              <a:t> Ekman…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	y </a:t>
            </a:r>
            <a:r>
              <a:rPr lang="en-GB" dirty="0" smtClean="0">
                <a:solidFill>
                  <a:srgbClr val="FFFF00"/>
                </a:solidFill>
              </a:rPr>
              <a:t>La </a:t>
            </a:r>
            <a:r>
              <a:rPr lang="en-GB" dirty="0" err="1" smtClean="0">
                <a:solidFill>
                  <a:srgbClr val="FFFF00"/>
                </a:solidFill>
              </a:rPr>
              <a:t>Península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 err="1" smtClean="0">
                <a:solidFill>
                  <a:srgbClr val="FFFF00"/>
                </a:solidFill>
              </a:rPr>
              <a:t>Ibérica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7" name="Picture 2" descr="https://images.duckduckgo.com/iu/?u=https%3A%2F%2Ftse3.mm.bing.net%2Fth%3Fid%3DOIP.zGYkuXgCRNs9NphD00HGvQHaD1%26pid%3D15.1&amp;f=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8" t="13580" r="52493" b="13580"/>
          <a:stretch/>
        </p:blipFill>
        <p:spPr bwMode="auto">
          <a:xfrm>
            <a:off x="5846618" y="5053205"/>
            <a:ext cx="1404650" cy="130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 descr="NOAA's National Ocean Service Education: Currents: Ekman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548" y="5142766"/>
            <a:ext cx="1522931" cy="114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https://openi.nlm.nih.gov/imgs/512/370/3290575/PMC3290575_pone.0032374.g002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60"/>
          <a:stretch/>
        </p:blipFill>
        <p:spPr bwMode="auto">
          <a:xfrm>
            <a:off x="5846618" y="256572"/>
            <a:ext cx="3045862" cy="447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419872" y="3713825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GB" dirty="0" smtClean="0">
                <a:solidFill>
                  <a:srgbClr val="FFFF00"/>
                </a:solidFill>
              </a:rPr>
              <a:t>		             </a:t>
            </a:r>
            <a:r>
              <a:rPr lang="en-GB" dirty="0" smtClean="0"/>
              <a:t>CLOROFILA-a</a:t>
            </a:r>
            <a:endParaRPr lang="en-GB" dirty="0"/>
          </a:p>
        </p:txBody>
      </p:sp>
      <p:sp>
        <p:nvSpPr>
          <p:cNvPr id="5" name="4 Flecha izquierda"/>
          <p:cNvSpPr/>
          <p:nvPr/>
        </p:nvSpPr>
        <p:spPr>
          <a:xfrm rot="19252964">
            <a:off x="3563887" y="4579545"/>
            <a:ext cx="1008112" cy="486889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10 Flecha izquierda"/>
          <p:cNvSpPr/>
          <p:nvPr/>
        </p:nvSpPr>
        <p:spPr>
          <a:xfrm rot="16200000">
            <a:off x="4108553" y="2756344"/>
            <a:ext cx="1008112" cy="486889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11 Flecha izquierda"/>
          <p:cNvSpPr/>
          <p:nvPr/>
        </p:nvSpPr>
        <p:spPr>
          <a:xfrm rot="20643243">
            <a:off x="4408947" y="3755092"/>
            <a:ext cx="202603" cy="317995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66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photobiology.info/Hader_files/haderPplanktonOrientation.gif"/>
          <p:cNvSpPr>
            <a:spLocks noChangeAspect="1" noChangeArrowheads="1"/>
          </p:cNvSpPr>
          <p:nvPr/>
        </p:nvSpPr>
        <p:spPr bwMode="auto">
          <a:xfrm>
            <a:off x="155575" y="-1531938"/>
            <a:ext cx="4286250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24"/>
          <a:stretch/>
        </p:blipFill>
        <p:spPr bwMode="auto">
          <a:xfrm>
            <a:off x="155575" y="63500"/>
            <a:ext cx="4286250" cy="2558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5" descr="http://photobiology.info/Hader_files/thymine_dimers.gif"/>
          <p:cNvSpPr>
            <a:spLocks noChangeAspect="1" noChangeArrowheads="1"/>
          </p:cNvSpPr>
          <p:nvPr/>
        </p:nvSpPr>
        <p:spPr bwMode="auto">
          <a:xfrm>
            <a:off x="155575" y="-1081088"/>
            <a:ext cx="4762500" cy="226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9707" name="Picture 11" descr="IUVA UV Oxidation Conference: UV Oxidation for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" t="25083" r="4497" b="6468"/>
          <a:stretch/>
        </p:blipFill>
        <p:spPr bwMode="auto">
          <a:xfrm>
            <a:off x="4658664" y="63500"/>
            <a:ext cx="4377832" cy="2558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5" descr="Imagen relacionada"/>
          <p:cNvSpPr>
            <a:spLocks noChangeAspect="1" noChangeArrowheads="1"/>
          </p:cNvSpPr>
          <p:nvPr/>
        </p:nvSpPr>
        <p:spPr bwMode="auto">
          <a:xfrm>
            <a:off x="155575" y="-890588"/>
            <a:ext cx="2466975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9712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00625"/>
            <a:ext cx="24669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9" name="Picture 13" descr="Census of Marine Zooplankt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96" y="2692652"/>
            <a:ext cx="2446223" cy="239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14" name="Picture 18" descr="Resultado de imagen de planktivorou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622" y="2700337"/>
            <a:ext cx="5765874" cy="407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67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FF00"/>
                </a:solidFill>
              </a:rPr>
              <a:t>MÁS INFORMACIÓN (</a:t>
            </a:r>
            <a:r>
              <a:rPr lang="en-GB" b="1" dirty="0" err="1" smtClean="0">
                <a:solidFill>
                  <a:srgbClr val="FFFF00"/>
                </a:solidFill>
              </a:rPr>
              <a:t>Básico</a:t>
            </a:r>
            <a:r>
              <a:rPr lang="en-GB" b="1" dirty="0" smtClean="0">
                <a:solidFill>
                  <a:srgbClr val="FFFF00"/>
                </a:solidFill>
              </a:rPr>
              <a:t>)</a:t>
            </a:r>
            <a:endParaRPr lang="en-GB" b="1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r>
              <a:rPr lang="en-GB" u="sng" dirty="0" err="1" smtClean="0">
                <a:solidFill>
                  <a:schemeClr val="bg1"/>
                </a:solidFill>
              </a:rPr>
              <a:t>Efecto</a:t>
            </a:r>
            <a:r>
              <a:rPr lang="en-GB" u="sng" dirty="0" smtClean="0">
                <a:solidFill>
                  <a:schemeClr val="bg1"/>
                </a:solidFill>
              </a:rPr>
              <a:t> Coriolis</a:t>
            </a:r>
            <a:r>
              <a:rPr lang="en-GB" dirty="0" smtClean="0">
                <a:solidFill>
                  <a:schemeClr val="bg1"/>
                </a:solidFill>
              </a:rPr>
              <a:t> [ES] </a:t>
            </a:r>
            <a:r>
              <a:rPr lang="en-GB" sz="1800" dirty="0" smtClean="0">
                <a:solidFill>
                  <a:schemeClr val="bg1"/>
                </a:solidFill>
                <a:hlinkClick r:id="rId2"/>
              </a:rPr>
              <a:t>https://www.youtube.com/watch?v=20iagayIrDs</a:t>
            </a:r>
            <a:endParaRPr lang="en-GB" sz="1800" dirty="0" smtClean="0">
              <a:solidFill>
                <a:schemeClr val="bg1"/>
              </a:solidFill>
            </a:endParaRPr>
          </a:p>
          <a:p>
            <a:pPr marL="2743200" lvl="6" indent="0">
              <a:buNone/>
            </a:pPr>
            <a:r>
              <a:rPr lang="en-GB" sz="3200" dirty="0" smtClean="0">
                <a:solidFill>
                  <a:schemeClr val="bg1"/>
                </a:solidFill>
              </a:rPr>
              <a:t>[ES] </a:t>
            </a:r>
            <a:r>
              <a:rPr lang="en-GB" sz="1800" dirty="0" smtClean="0">
                <a:solidFill>
                  <a:schemeClr val="bg1"/>
                </a:solidFill>
                <a:hlinkClick r:id="rId3"/>
              </a:rPr>
              <a:t>https://www.youtube.com/watch?v=Y-12Key2W_w</a:t>
            </a:r>
            <a:endParaRPr lang="en-GB" dirty="0" smtClean="0">
              <a:solidFill>
                <a:schemeClr val="bg1"/>
              </a:solidFill>
              <a:hlinkClick r:id="rId4"/>
            </a:endParaRPr>
          </a:p>
          <a:p>
            <a:endParaRPr lang="en-GB" u="sng" dirty="0" smtClean="0">
              <a:solidFill>
                <a:schemeClr val="bg1"/>
              </a:solidFill>
            </a:endParaRPr>
          </a:p>
          <a:p>
            <a:r>
              <a:rPr lang="en-GB" u="sng" dirty="0" smtClean="0">
                <a:solidFill>
                  <a:schemeClr val="bg1"/>
                </a:solidFill>
              </a:rPr>
              <a:t>El Jet-Stream</a:t>
            </a:r>
            <a:r>
              <a:rPr lang="en-GB" dirty="0" smtClean="0">
                <a:solidFill>
                  <a:schemeClr val="bg1"/>
                </a:solidFill>
              </a:rPr>
              <a:t> [ES] </a:t>
            </a:r>
            <a:r>
              <a:rPr lang="en-GB" sz="1800" dirty="0" smtClean="0">
                <a:solidFill>
                  <a:schemeClr val="bg1"/>
                </a:solidFill>
                <a:hlinkClick r:id="rId5"/>
              </a:rPr>
              <a:t>https://www.youtube.com/watch?v=_PTfAXHYSYg</a:t>
            </a:r>
            <a:endParaRPr lang="en-GB" sz="1800" dirty="0" smtClean="0">
              <a:solidFill>
                <a:schemeClr val="bg1"/>
              </a:solidFill>
            </a:endParaRPr>
          </a:p>
          <a:p>
            <a:endParaRPr lang="en-GB" u="sng" dirty="0" smtClean="0">
              <a:solidFill>
                <a:schemeClr val="bg1"/>
              </a:solidFill>
            </a:endParaRPr>
          </a:p>
          <a:p>
            <a:r>
              <a:rPr lang="en-GB" u="sng" dirty="0" smtClean="0">
                <a:solidFill>
                  <a:schemeClr val="bg1"/>
                </a:solidFill>
              </a:rPr>
              <a:t>Corrientes </a:t>
            </a:r>
            <a:r>
              <a:rPr lang="en-GB" u="sng" dirty="0" err="1" smtClean="0">
                <a:solidFill>
                  <a:schemeClr val="bg1"/>
                </a:solidFill>
              </a:rPr>
              <a:t>termohalinas</a:t>
            </a:r>
            <a:r>
              <a:rPr lang="en-GB" dirty="0" smtClean="0">
                <a:solidFill>
                  <a:schemeClr val="bg1"/>
                </a:solidFill>
              </a:rPr>
              <a:t> [ES] </a:t>
            </a:r>
            <a:r>
              <a:rPr lang="en-GB" sz="1200" dirty="0" smtClean="0">
                <a:solidFill>
                  <a:schemeClr val="bg1"/>
                </a:solidFill>
                <a:hlinkClick r:id="rId6"/>
              </a:rPr>
              <a:t>https://www.youtube.com/watch?v=z654Plpb_uo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[ES] </a:t>
            </a:r>
            <a:r>
              <a:rPr lang="en-GB" sz="1200" dirty="0" smtClean="0">
                <a:solidFill>
                  <a:schemeClr val="bg1"/>
                </a:solidFill>
                <a:hlinkClick r:id="rId7"/>
              </a:rPr>
              <a:t>https://www.youtube.com/watch?v=-JSXT-Ntgl8</a:t>
            </a:r>
            <a:r>
              <a:rPr lang="en-GB" sz="1200" dirty="0" smtClean="0">
                <a:solidFill>
                  <a:schemeClr val="bg1"/>
                </a:solidFill>
              </a:rPr>
              <a:t>  </a:t>
            </a:r>
            <a:r>
              <a:rPr lang="en-GB" dirty="0" smtClean="0">
                <a:solidFill>
                  <a:schemeClr val="bg1"/>
                </a:solidFill>
              </a:rPr>
              <a:t>[ES] </a:t>
            </a:r>
            <a:r>
              <a:rPr lang="en-GB" sz="1200" dirty="0" smtClean="0">
                <a:solidFill>
                  <a:schemeClr val="bg1"/>
                </a:solidFill>
                <a:hlinkClick r:id="rId8"/>
              </a:rPr>
              <a:t>https://www.youtube.com/watch?v=gGokilNBBb4</a:t>
            </a:r>
            <a:r>
              <a:rPr lang="en-GB" sz="1200" dirty="0" smtClean="0">
                <a:solidFill>
                  <a:schemeClr val="bg1"/>
                </a:solidFill>
              </a:rPr>
              <a:t>  </a:t>
            </a:r>
            <a:r>
              <a:rPr lang="en-GB" dirty="0" smtClean="0">
                <a:solidFill>
                  <a:schemeClr val="bg1"/>
                </a:solidFill>
              </a:rPr>
              <a:t>[EN] </a:t>
            </a:r>
            <a:r>
              <a:rPr lang="en-GB" sz="1100" dirty="0" smtClean="0">
                <a:solidFill>
                  <a:schemeClr val="bg1"/>
                </a:solidFill>
                <a:hlinkClick r:id="rId9"/>
              </a:rPr>
              <a:t>https://www.youtube.com/watch?v=3niR_-Kv4SM</a:t>
            </a:r>
            <a:r>
              <a:rPr lang="en-GB" sz="1100" dirty="0" smtClean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[EN] </a:t>
            </a:r>
            <a:r>
              <a:rPr lang="en-GB" sz="1200" dirty="0" smtClean="0">
                <a:solidFill>
                  <a:schemeClr val="bg1"/>
                </a:solidFill>
                <a:hlinkClick r:id="rId10"/>
              </a:rPr>
              <a:t>https://www.youtube.com/watch?v=UuGrBhK2c7U</a:t>
            </a:r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11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FF00"/>
                </a:solidFill>
              </a:rPr>
              <a:t>MÁS INFORMACIÓN (</a:t>
            </a:r>
            <a:r>
              <a:rPr lang="en-GB" b="1" dirty="0" err="1" smtClean="0">
                <a:solidFill>
                  <a:srgbClr val="FFFF00"/>
                </a:solidFill>
              </a:rPr>
              <a:t>Avanzado</a:t>
            </a:r>
            <a:r>
              <a:rPr lang="en-GB" b="1" dirty="0" smtClean="0">
                <a:solidFill>
                  <a:srgbClr val="FFFF00"/>
                </a:solidFill>
              </a:rPr>
              <a:t>)</a:t>
            </a:r>
            <a:endParaRPr lang="en-GB" b="1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>
            <a:normAutofit/>
          </a:bodyPr>
          <a:lstStyle/>
          <a:p>
            <a:pPr lvl="0"/>
            <a:r>
              <a:rPr lang="en-GB" u="sng" dirty="0" smtClean="0">
                <a:solidFill>
                  <a:prstClr val="white"/>
                </a:solidFill>
              </a:rPr>
              <a:t>La </a:t>
            </a:r>
            <a:r>
              <a:rPr lang="en-GB" u="sng" dirty="0">
                <a:solidFill>
                  <a:prstClr val="white"/>
                </a:solidFill>
              </a:rPr>
              <a:t>Bahía de </a:t>
            </a:r>
            <a:r>
              <a:rPr lang="en-GB" u="sng" dirty="0" err="1">
                <a:solidFill>
                  <a:prstClr val="white"/>
                </a:solidFill>
              </a:rPr>
              <a:t>Benguela</a:t>
            </a:r>
            <a:r>
              <a:rPr lang="en-GB" dirty="0">
                <a:solidFill>
                  <a:prstClr val="white"/>
                </a:solidFill>
              </a:rPr>
              <a:t> [EN] </a:t>
            </a:r>
            <a:r>
              <a:rPr lang="en-GB" sz="1400" dirty="0">
                <a:solidFill>
                  <a:prstClr val="white"/>
                </a:solidFill>
                <a:hlinkClick r:id="rId2"/>
              </a:rPr>
              <a:t>https://</a:t>
            </a:r>
            <a:r>
              <a:rPr lang="en-GB" sz="1400" dirty="0" smtClean="0">
                <a:solidFill>
                  <a:prstClr val="white"/>
                </a:solidFill>
                <a:hlinkClick r:id="rId2"/>
              </a:rPr>
              <a:t>www.youtube.com/watch?v=8C9p6_qxgEI</a:t>
            </a:r>
            <a:r>
              <a:rPr lang="en-GB" sz="1400" dirty="0" smtClean="0">
                <a:solidFill>
                  <a:prstClr val="white"/>
                </a:solidFill>
              </a:rPr>
              <a:t> </a:t>
            </a:r>
            <a:r>
              <a:rPr lang="en-GB" dirty="0" smtClean="0">
                <a:solidFill>
                  <a:prstClr val="white"/>
                </a:solidFill>
              </a:rPr>
              <a:t>[EN] </a:t>
            </a:r>
            <a:r>
              <a:rPr lang="en-GB" sz="1600" dirty="0" smtClean="0">
                <a:solidFill>
                  <a:prstClr val="white"/>
                </a:solidFill>
                <a:hlinkClick r:id="rId3"/>
              </a:rPr>
              <a:t>https://www.sciencedirect.com/science/article/pii/S1568988311000813</a:t>
            </a:r>
            <a:r>
              <a:rPr lang="en-GB" sz="1600" dirty="0" smtClean="0">
                <a:solidFill>
                  <a:prstClr val="white"/>
                </a:solidFill>
              </a:rPr>
              <a:t> </a:t>
            </a:r>
            <a:endParaRPr lang="en-GB" sz="1600" dirty="0">
              <a:solidFill>
                <a:prstClr val="white"/>
              </a:solidFill>
            </a:endParaRPr>
          </a:p>
          <a:p>
            <a:pPr lvl="0"/>
            <a:endParaRPr lang="en-GB" u="sng" dirty="0" smtClean="0">
              <a:solidFill>
                <a:prstClr val="white"/>
              </a:solidFill>
            </a:endParaRPr>
          </a:p>
          <a:p>
            <a:pPr lvl="0"/>
            <a:r>
              <a:rPr lang="en-GB" u="sng" dirty="0" smtClean="0">
                <a:solidFill>
                  <a:prstClr val="white"/>
                </a:solidFill>
              </a:rPr>
              <a:t>El </a:t>
            </a:r>
            <a:r>
              <a:rPr lang="en-GB" u="sng" dirty="0">
                <a:solidFill>
                  <a:prstClr val="white"/>
                </a:solidFill>
              </a:rPr>
              <a:t>mar de </a:t>
            </a:r>
            <a:r>
              <a:rPr lang="en-GB" u="sng" dirty="0" err="1">
                <a:solidFill>
                  <a:prstClr val="white"/>
                </a:solidFill>
              </a:rPr>
              <a:t>los</a:t>
            </a:r>
            <a:r>
              <a:rPr lang="en-GB" u="sng" dirty="0">
                <a:solidFill>
                  <a:prstClr val="white"/>
                </a:solidFill>
              </a:rPr>
              <a:t> </a:t>
            </a:r>
            <a:r>
              <a:rPr lang="en-GB" u="sng" dirty="0" err="1">
                <a:solidFill>
                  <a:prstClr val="white"/>
                </a:solidFill>
              </a:rPr>
              <a:t>Sargazos</a:t>
            </a:r>
            <a:r>
              <a:rPr lang="en-GB" u="sng" dirty="0">
                <a:solidFill>
                  <a:prstClr val="white"/>
                </a:solidFill>
              </a:rPr>
              <a:t> </a:t>
            </a:r>
            <a:r>
              <a:rPr lang="en-GB" dirty="0">
                <a:solidFill>
                  <a:prstClr val="white"/>
                </a:solidFill>
              </a:rPr>
              <a:t>[EN] </a:t>
            </a:r>
            <a:r>
              <a:rPr lang="en-GB" sz="1200" dirty="0" smtClean="0">
                <a:solidFill>
                  <a:prstClr val="white"/>
                </a:solidFill>
                <a:hlinkClick r:id="rId4"/>
              </a:rPr>
              <a:t>http</a:t>
            </a:r>
            <a:r>
              <a:rPr lang="en-GB" sz="1200" dirty="0">
                <a:solidFill>
                  <a:prstClr val="white"/>
                </a:solidFill>
                <a:hlinkClick r:id="rId4"/>
              </a:rPr>
              <a:t>://www.academia.edu/download/42804763/Ryther_revisited_nutrient_excretions_by_20160218-25811-47g8o6.pdf</a:t>
            </a:r>
            <a:r>
              <a:rPr lang="en-GB" sz="1200" dirty="0">
                <a:solidFill>
                  <a:prstClr val="white"/>
                </a:solidFill>
              </a:rPr>
              <a:t> </a:t>
            </a:r>
            <a:r>
              <a:rPr lang="en-GB" sz="1400" dirty="0">
                <a:solidFill>
                  <a:prstClr val="white"/>
                </a:solidFill>
                <a:hlinkClick r:id="rId5"/>
              </a:rPr>
              <a:t>http://onlinelibrary.wiley.com/doi/10.1029/2000GB001319/full</a:t>
            </a:r>
            <a:r>
              <a:rPr lang="en-GB" sz="1400" dirty="0">
                <a:solidFill>
                  <a:prstClr val="white"/>
                </a:solidFill>
              </a:rPr>
              <a:t> </a:t>
            </a:r>
            <a:r>
              <a:rPr lang="en-GB" sz="1400" dirty="0">
                <a:solidFill>
                  <a:prstClr val="white"/>
                </a:solidFill>
                <a:hlinkClick r:id="rId6"/>
              </a:rPr>
              <a:t>https://www.sciencedirect.com/science/article/pii/S0967063712002245</a:t>
            </a:r>
            <a:r>
              <a:rPr lang="en-GB" sz="1400" dirty="0">
                <a:solidFill>
                  <a:prstClr val="white"/>
                </a:solidFill>
              </a:rPr>
              <a:t> </a:t>
            </a:r>
            <a:endParaRPr lang="en-GB" sz="1200" dirty="0" smtClean="0">
              <a:solidFill>
                <a:schemeClr val="bg1"/>
              </a:solidFill>
            </a:endParaRPr>
          </a:p>
          <a:p>
            <a:endParaRPr lang="en-GB" u="sng" dirty="0" smtClean="0">
              <a:solidFill>
                <a:schemeClr val="bg1"/>
              </a:solidFill>
            </a:endParaRPr>
          </a:p>
          <a:p>
            <a:r>
              <a:rPr lang="en-GB" u="sng" dirty="0" err="1" smtClean="0">
                <a:solidFill>
                  <a:schemeClr val="bg1"/>
                </a:solidFill>
              </a:rPr>
              <a:t>Efecto</a:t>
            </a:r>
            <a:r>
              <a:rPr lang="en-GB" u="sng" dirty="0" smtClean="0">
                <a:solidFill>
                  <a:schemeClr val="bg1"/>
                </a:solidFill>
              </a:rPr>
              <a:t> Ekman</a:t>
            </a:r>
            <a:r>
              <a:rPr lang="en-GB" dirty="0" smtClean="0">
                <a:solidFill>
                  <a:schemeClr val="bg1"/>
                </a:solidFill>
              </a:rPr>
              <a:t> [EN] </a:t>
            </a:r>
            <a:r>
              <a:rPr lang="en-GB" sz="1800" dirty="0" smtClean="0">
                <a:solidFill>
                  <a:schemeClr val="bg1"/>
                </a:solidFill>
                <a:hlinkClick r:id="rId7"/>
              </a:rPr>
              <a:t>https://www.youtube.com/watch?v=8PB2ykEHpSU</a:t>
            </a:r>
            <a:r>
              <a:rPr lang="en-GB" sz="1800" dirty="0" smtClean="0">
                <a:solidFill>
                  <a:schemeClr val="bg1"/>
                </a:solidFill>
              </a:rPr>
              <a:t> </a:t>
            </a:r>
            <a:r>
              <a:rPr lang="en-GB" sz="1600" u="sng" dirty="0" smtClean="0">
                <a:solidFill>
                  <a:schemeClr val="bg1"/>
                </a:solidFill>
              </a:rPr>
              <a:t> </a:t>
            </a:r>
            <a:endParaRPr lang="en-GB" sz="1200" u="sng" dirty="0" smtClean="0">
              <a:solidFill>
                <a:schemeClr val="bg1"/>
              </a:solidFill>
            </a:endParaRPr>
          </a:p>
          <a:p>
            <a:endParaRPr lang="en-GB" sz="12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68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4554</TotalTime>
  <Words>452</Words>
  <Application>Microsoft Office PowerPoint</Application>
  <PresentationFormat>Presentación en pantalla (4:3)</PresentationFormat>
  <Paragraphs>124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Tema de Office</vt:lpstr>
      <vt:lpstr>BLOQUE 1</vt:lpstr>
      <vt:lpstr>Fitoplancton: 50% O  anual</vt:lpstr>
      <vt:lpstr>Presentación de PowerPoint</vt:lpstr>
      <vt:lpstr>corrientes oceánicas</vt:lpstr>
      <vt:lpstr>Presentación de PowerPoint</vt:lpstr>
      <vt:lpstr>corrientes oceánicas</vt:lpstr>
      <vt:lpstr>¡¿LA TIERRA REDONDA!?</vt:lpstr>
      <vt:lpstr>JAQUE MATE</vt:lpstr>
      <vt:lpstr>Se debe a factores complejos</vt:lpstr>
      <vt:lpstr>La corriente del Golfo</vt:lpstr>
      <vt:lpstr>Aguas superficiales</vt:lpstr>
      <vt:lpstr>Down-welling</vt:lpstr>
      <vt:lpstr>Remineralización de la materia orgánica, transporte y sedimentación</vt:lpstr>
      <vt:lpstr>Aguas profundas</vt:lpstr>
      <vt:lpstr>Presentación de PowerPoint</vt:lpstr>
      <vt:lpstr>Presentación de PowerPoint</vt:lpstr>
      <vt:lpstr>El Mar de los Sargazos Una zona de altas presiones</vt:lpstr>
      <vt:lpstr>Up-welling</vt:lpstr>
      <vt:lpstr>…OASIS…</vt:lpstr>
      <vt:lpstr>Endo-upwelling, un curioso fenómeno</vt:lpstr>
      <vt:lpstr>Presentación de PowerPoint</vt:lpstr>
      <vt:lpstr>Coriolis, el efecto Ekman…  y El Niño</vt:lpstr>
      <vt:lpstr>Presentación de PowerPoint</vt:lpstr>
      <vt:lpstr>Coriolis, el efecto Ekman…  y La Bahía de Benguela</vt:lpstr>
      <vt:lpstr>Presentación de PowerPoint</vt:lpstr>
      <vt:lpstr>Coriolis, el efecto Ekman…  y La Península Ibérica</vt:lpstr>
      <vt:lpstr>Presentación de PowerPoint</vt:lpstr>
      <vt:lpstr>MÁS INFORMACIÓN (Básico)</vt:lpstr>
      <vt:lpstr>MÁS INFORMACIÓN (Avanzado)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Juan_Sempere_Valverde</dc:creator>
  <cp:lastModifiedBy>Juan_Sempere_Valverde</cp:lastModifiedBy>
  <cp:revision>59</cp:revision>
  <dcterms:created xsi:type="dcterms:W3CDTF">2018-01-28T14:23:24Z</dcterms:created>
  <dcterms:modified xsi:type="dcterms:W3CDTF">2018-02-12T13:24:19Z</dcterms:modified>
</cp:coreProperties>
</file>