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tiff" ContentType="image/tiff"/>
  <Default Extension="gif" ContentType="image/gif"/>
  <Default Extension="ti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7" r:id="rId4"/>
    <p:sldId id="272" r:id="rId5"/>
    <p:sldId id="258" r:id="rId6"/>
    <p:sldId id="276" r:id="rId7"/>
    <p:sldId id="277" r:id="rId8"/>
    <p:sldId id="259" r:id="rId9"/>
    <p:sldId id="266" r:id="rId10"/>
    <p:sldId id="264" r:id="rId11"/>
    <p:sldId id="265" r:id="rId12"/>
    <p:sldId id="260" r:id="rId13"/>
    <p:sldId id="269" r:id="rId14"/>
    <p:sldId id="268" r:id="rId15"/>
    <p:sldId id="278" r:id="rId16"/>
    <p:sldId id="281" r:id="rId17"/>
    <p:sldId id="282" r:id="rId18"/>
    <p:sldId id="283" r:id="rId19"/>
    <p:sldId id="279" r:id="rId20"/>
    <p:sldId id="271" r:id="rId21"/>
    <p:sldId id="273" r:id="rId22"/>
    <p:sldId id="275" r:id="rId23"/>
    <p:sldId id="270" r:id="rId24"/>
    <p:sldId id="284" r:id="rId25"/>
    <p:sldId id="274" r:id="rId26"/>
    <p:sldId id="285" r:id="rId27"/>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56" d="100"/>
          <a:sy n="56" d="100"/>
        </p:scale>
        <p:origin x="72" y="3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24/02/2018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24/02/2018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24/02/2018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24/02/2018</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24/02/2018</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24/02/2018</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24/02/2018</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24/02/2018</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24/02/2018</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24/02/2018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24/02/2018</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24/02/2018</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tiff"/><Relationship Id="rId7" Type="http://schemas.openxmlformats.org/officeDocument/2006/relationships/image" Target="../media/image6.png"/><Relationship Id="rId12" Type="http://schemas.openxmlformats.org/officeDocument/2006/relationships/image" Target="../media/image11.jpeg"/><Relationship Id="rId2" Type="http://schemas.openxmlformats.org/officeDocument/2006/relationships/image" Target="../media/image1.tiff"/><Relationship Id="rId1" Type="http://schemas.openxmlformats.org/officeDocument/2006/relationships/slideLayout" Target="../slideLayouts/slideLayout1.xml"/><Relationship Id="rId6" Type="http://schemas.openxmlformats.org/officeDocument/2006/relationships/image" Target="../media/image5.gif"/><Relationship Id="rId11" Type="http://schemas.openxmlformats.org/officeDocument/2006/relationships/image" Target="../media/image10.jpeg"/><Relationship Id="rId5" Type="http://schemas.openxmlformats.org/officeDocument/2006/relationships/image" Target="../media/image4.jpeg"/><Relationship Id="rId10" Type="http://schemas.openxmlformats.org/officeDocument/2006/relationships/image" Target="../media/image9.jpeg"/><Relationship Id="rId4" Type="http://schemas.openxmlformats.org/officeDocument/2006/relationships/image" Target="../media/image3.png"/><Relationship Id="rId9" Type="http://schemas.openxmlformats.org/officeDocument/2006/relationships/image" Target="../media/image8.jpeg"/></Relationships>
</file>

<file path=ppt/slides/_rels/slide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2.xml"/><Relationship Id="rId5" Type="http://schemas.openxmlformats.org/officeDocument/2006/relationships/image" Target="../media/image18.png"/><Relationship Id="rId4" Type="http://schemas.openxmlformats.org/officeDocument/2006/relationships/image" Target="../media/image17.png"/></Relationships>
</file>

<file path=ppt/slides/_rels/slide5.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19.jpeg"/><Relationship Id="rId1" Type="http://schemas.openxmlformats.org/officeDocument/2006/relationships/slideLayout" Target="../slideLayouts/slideLayout2.xml"/><Relationship Id="rId6" Type="http://schemas.openxmlformats.org/officeDocument/2006/relationships/image" Target="../media/image24.jpeg"/><Relationship Id="rId5" Type="http://schemas.openxmlformats.org/officeDocument/2006/relationships/image" Target="../media/image23.jpeg"/><Relationship Id="rId4" Type="http://schemas.openxmlformats.org/officeDocument/2006/relationships/image" Target="../media/image22.jpeg"/></Relationships>
</file>

<file path=ppt/slides/_rels/slide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png"/><Relationship Id="rId1" Type="http://schemas.openxmlformats.org/officeDocument/2006/relationships/slideLayout" Target="../slideLayouts/slideLayout2.xml"/><Relationship Id="rId6" Type="http://schemas.openxmlformats.org/officeDocument/2006/relationships/image" Target="../media/image36.jpeg"/><Relationship Id="rId5" Type="http://schemas.openxmlformats.org/officeDocument/2006/relationships/image" Target="../media/image35.jpeg"/><Relationship Id="rId4" Type="http://schemas.openxmlformats.org/officeDocument/2006/relationships/image" Target="../media/image34.jpeg"/></Relationships>
</file>

<file path=ppt/slides/_rels/slide13.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2.xml"/><Relationship Id="rId4" Type="http://schemas.openxmlformats.org/officeDocument/2006/relationships/image" Target="../media/image39.jpe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eg"/><Relationship Id="rId1" Type="http://schemas.openxmlformats.org/officeDocument/2006/relationships/slideLayout" Target="../slideLayouts/slideLayout2.xml"/><Relationship Id="rId4" Type="http://schemas.openxmlformats.org/officeDocument/2006/relationships/image" Target="../media/image42.png"/></Relationships>
</file>

<file path=ppt/slides/_rels/slide16.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png"/><Relationship Id="rId1" Type="http://schemas.openxmlformats.org/officeDocument/2006/relationships/slideLayout" Target="../slideLayouts/slideLayout2.xml"/><Relationship Id="rId5" Type="http://schemas.openxmlformats.org/officeDocument/2006/relationships/image" Target="../media/image46.png"/><Relationship Id="rId4" Type="http://schemas.openxmlformats.org/officeDocument/2006/relationships/image" Target="../media/image45.png"/></Relationships>
</file>

<file path=ppt/slides/_rels/slide17.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image" Target="../media/image48.png"/><Relationship Id="rId1" Type="http://schemas.openxmlformats.org/officeDocument/2006/relationships/slideLayout" Target="../slideLayouts/slideLayout2.xml"/><Relationship Id="rId4" Type="http://schemas.openxmlformats.org/officeDocument/2006/relationships/image" Target="../media/image50.png"/></Relationships>
</file>

<file path=ppt/slides/_rels/slide19.xml.rels><?xml version="1.0" encoding="UTF-8" standalone="yes"?>
<Relationships xmlns="http://schemas.openxmlformats.org/package/2006/relationships"><Relationship Id="rId3" Type="http://schemas.openxmlformats.org/officeDocument/2006/relationships/image" Target="../media/image52.JPG"/><Relationship Id="rId2" Type="http://schemas.openxmlformats.org/officeDocument/2006/relationships/image" Target="../media/image51.JP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image" Target="../media/image55.png"/><Relationship Id="rId1" Type="http://schemas.openxmlformats.org/officeDocument/2006/relationships/slideLayout" Target="../slideLayouts/slideLayout7.xml"/><Relationship Id="rId5" Type="http://schemas.openxmlformats.org/officeDocument/2006/relationships/image" Target="../media/image58.jpeg"/><Relationship Id="rId4" Type="http://schemas.openxmlformats.org/officeDocument/2006/relationships/image" Target="../media/image57.jpeg"/></Relationships>
</file>

<file path=ppt/slides/_rels/slide23.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image" Target="../media/image59.png"/><Relationship Id="rId1" Type="http://schemas.openxmlformats.org/officeDocument/2006/relationships/slideLayout" Target="../slideLayouts/slideLayout2.xml"/><Relationship Id="rId5" Type="http://schemas.openxmlformats.org/officeDocument/2006/relationships/image" Target="../media/image62.jpeg"/><Relationship Id="rId4" Type="http://schemas.openxmlformats.org/officeDocument/2006/relationships/image" Target="../media/image61.png"/></Relationships>
</file>

<file path=ppt/slides/_rels/slide24.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image" Target="../media/image51.JP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image" Target="../media/image64.tif"/><Relationship Id="rId1" Type="http://schemas.openxmlformats.org/officeDocument/2006/relationships/slideLayout" Target="../slideLayouts/slideLayout2.xml"/><Relationship Id="rId4" Type="http://schemas.openxmlformats.org/officeDocument/2006/relationships/image" Target="../media/image66.png"/></Relationships>
</file>

<file path=ppt/slides/_rels/slide26.xml.rels><?xml version="1.0" encoding="UTF-8" standalone="yes"?>
<Relationships xmlns="http://schemas.openxmlformats.org/package/2006/relationships"><Relationship Id="rId2" Type="http://schemas.openxmlformats.org/officeDocument/2006/relationships/image" Target="../media/image67.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56792"/>
            <a:ext cx="7772400" cy="2376263"/>
          </a:xfrm>
          <a:solidFill>
            <a:schemeClr val="accent1">
              <a:lumMod val="20000"/>
              <a:lumOff val="80000"/>
            </a:schemeClr>
          </a:solidFill>
        </p:spPr>
        <p:txBody>
          <a:bodyPr>
            <a:normAutofit fontScale="90000"/>
          </a:bodyPr>
          <a:lstStyle/>
          <a:p>
            <a:r>
              <a:rPr lang="es-ES" b="1" dirty="0"/>
              <a:t>Ecología de la lapa </a:t>
            </a:r>
            <a:r>
              <a:rPr lang="es-ES" b="1" dirty="0" err="1"/>
              <a:t>ferrugínea</a:t>
            </a:r>
            <a:r>
              <a:rPr lang="es-ES" b="1" dirty="0"/>
              <a:t> en el entorno del Parque Natural </a:t>
            </a:r>
            <a:r>
              <a:rPr lang="es-ES" b="1" dirty="0" smtClean="0"/>
              <a:t>del </a:t>
            </a:r>
            <a:r>
              <a:rPr lang="es-ES" b="1" dirty="0"/>
              <a:t>Estrecho y </a:t>
            </a:r>
            <a:r>
              <a:rPr lang="es-ES" b="1" dirty="0" smtClean="0"/>
              <a:t>perspectivas </a:t>
            </a:r>
            <a:r>
              <a:rPr lang="es-ES" b="1" dirty="0"/>
              <a:t>de conservación</a:t>
            </a:r>
            <a:endParaRPr lang="es-ES" b="1" dirty="0">
              <a:effectLst/>
            </a:endParaRPr>
          </a:p>
        </p:txBody>
      </p:sp>
      <p:pic>
        <p:nvPicPr>
          <p:cNvPr id="4" name="Picture 2" descr="C:\Users\ACER\Desktop\Biología Marina\CUASS\LOGOS\AletasUS.ti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2" y="140379"/>
            <a:ext cx="1011040" cy="101104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C:\Users\ACER\Desktop\Biología Marina\CUASS\LOGOS\ConsolaLBM.ti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403648" y="140379"/>
            <a:ext cx="1031639" cy="1031639"/>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C:\Users\ACER\Desktop\Biología Marina\CUASS\LOGOS\bio logo.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627784" y="90530"/>
            <a:ext cx="1131336" cy="1131336"/>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C:\Users\ACER\Desktop\Biología Marina\CUASS\LOGOS\CUASS def.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923928" y="140379"/>
            <a:ext cx="1087097" cy="1081487"/>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YellowSub Tarifa | Diving in Spain | PADI Courses in Spain"/>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484259" y="90530"/>
            <a:ext cx="1536013" cy="1117450"/>
          </a:xfrm>
          <a:prstGeom prst="rect">
            <a:avLst/>
          </a:prstGeom>
          <a:noFill/>
          <a:extLst>
            <a:ext uri="{909E8E84-426E-40DD-AFC4-6F175D3DCCD1}">
              <a14:hiddenFill xmlns:a14="http://schemas.microsoft.com/office/drawing/2010/main">
                <a:solidFill>
                  <a:srgbClr val="FFFFFF"/>
                </a:solidFill>
              </a14:hiddenFill>
            </a:ext>
          </a:extLst>
        </p:spPr>
      </p:pic>
      <p:pic>
        <p:nvPicPr>
          <p:cNvPr id="1033" name="Picture 9"/>
          <p:cNvPicPr>
            <a:picLocks noChangeAspect="1" noChangeArrowheads="1"/>
          </p:cNvPicPr>
          <p:nvPr/>
        </p:nvPicPr>
        <p:blipFill rotWithShape="1">
          <a:blip r:embed="rId7">
            <a:extLst>
              <a:ext uri="{28A0092B-C50C-407E-A947-70E740481C1C}">
                <a14:useLocalDpi xmlns:a14="http://schemas.microsoft.com/office/drawing/2010/main" val="0"/>
              </a:ext>
            </a:extLst>
          </a:blip>
          <a:srcRect l="32685" t="49246" r="59307" b="40476"/>
          <a:stretch/>
        </p:blipFill>
        <p:spPr bwMode="auto">
          <a:xfrm>
            <a:off x="7452320" y="90529"/>
            <a:ext cx="1512168" cy="109109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35" name="Picture 11" descr="http://www.southhosteltarifa.com/images/logofinal.pn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1275" y="5695950"/>
            <a:ext cx="2324100" cy="1162050"/>
          </a:xfrm>
          <a:prstGeom prst="rect">
            <a:avLst/>
          </a:prstGeom>
          <a:noFill/>
          <a:extLst>
            <a:ext uri="{909E8E84-426E-40DD-AFC4-6F175D3DCCD1}">
              <a14:hiddenFill xmlns:a14="http://schemas.microsoft.com/office/drawing/2010/main">
                <a:solidFill>
                  <a:srgbClr val="FFFFFF"/>
                </a:solidFill>
              </a14:hiddenFill>
            </a:ext>
          </a:extLst>
        </p:spPr>
      </p:pic>
      <p:pic>
        <p:nvPicPr>
          <p:cNvPr id="1039" name="Picture 15" descr="Leon Marino - Tarifa - Destino Cádiz"/>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79512" y="4050434"/>
            <a:ext cx="1352479" cy="1645516"/>
          </a:xfrm>
          <a:prstGeom prst="rect">
            <a:avLst/>
          </a:prstGeom>
          <a:noFill/>
          <a:extLst>
            <a:ext uri="{909E8E84-426E-40DD-AFC4-6F175D3DCCD1}">
              <a14:hiddenFill xmlns:a14="http://schemas.microsoft.com/office/drawing/2010/main">
                <a:solidFill>
                  <a:srgbClr val="FFFFFF"/>
                </a:solidFill>
              </a14:hiddenFill>
            </a:ext>
          </a:extLst>
        </p:spPr>
      </p:pic>
      <p:pic>
        <p:nvPicPr>
          <p:cNvPr id="1041" name="Picture 17" descr="https://proxy.duckduckgo.com/iur/?f=1&amp;image_host=http%3A%2F%2Fwww.quetiempo.es%2Ffotos%2Fmapa-de-tarifa-8.jpg&amp;u=https://www.quetiempo.es/fotos/mapa-de-tarifa-8.jpg"/>
          <p:cNvPicPr>
            <a:picLocks noChangeAspect="1" noChangeArrowheads="1"/>
          </p:cNvPicPr>
          <p:nvPr/>
        </p:nvPicPr>
        <p:blipFill rotWithShape="1">
          <a:blip r:embed="rId10">
            <a:extLst>
              <a:ext uri="{28A0092B-C50C-407E-A947-70E740481C1C}">
                <a14:useLocalDpi xmlns:a14="http://schemas.microsoft.com/office/drawing/2010/main" val="0"/>
              </a:ext>
            </a:extLst>
          </a:blip>
          <a:srcRect l="73454" t="88834" r="2043" b="3540"/>
          <a:stretch/>
        </p:blipFill>
        <p:spPr bwMode="auto">
          <a:xfrm>
            <a:off x="2620746" y="5939666"/>
            <a:ext cx="2812341" cy="765175"/>
          </a:xfrm>
          <a:prstGeom prst="rect">
            <a:avLst/>
          </a:prstGeom>
          <a:noFill/>
          <a:extLst>
            <a:ext uri="{909E8E84-426E-40DD-AFC4-6F175D3DCCD1}">
              <a14:hiddenFill xmlns:a14="http://schemas.microsoft.com/office/drawing/2010/main">
                <a:solidFill>
                  <a:srgbClr val="FFFFFF"/>
                </a:solidFill>
              </a14:hiddenFill>
            </a:ext>
          </a:extLst>
        </p:spPr>
      </p:pic>
      <p:pic>
        <p:nvPicPr>
          <p:cNvPr id="1043" name="Picture 19" descr="https://images.duckduckgo.com/iu/?u=https%3A%2F%2Ftse2.mm.bing.net%2Fth%3Fid%3DOIP.2hnyYtGRZtpUEEl7J42M9QAAAA%26pid%3D15.1&amp;f=1"/>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1709630" y="3920692"/>
            <a:ext cx="3810000" cy="1905000"/>
          </a:xfrm>
          <a:prstGeom prst="rect">
            <a:avLst/>
          </a:prstGeom>
          <a:noFill/>
          <a:extLst>
            <a:ext uri="{909E8E84-426E-40DD-AFC4-6F175D3DCCD1}">
              <a14:hiddenFill xmlns:a14="http://schemas.microsoft.com/office/drawing/2010/main">
                <a:solidFill>
                  <a:srgbClr val="FFFFFF"/>
                </a:solidFill>
              </a14:hiddenFill>
            </a:ext>
          </a:extLst>
        </p:spPr>
      </p:pic>
      <p:pic>
        <p:nvPicPr>
          <p:cNvPr id="1045" name="Picture 21" descr="https://images.duckduckgo.com/iu/?u=https%3A%2F%2Ftse4.mm.bing.net%2Fth%3Fid%3DOIP.zAr4PvgmCWsAa0Ljcu7ZdAHaGl%26pid%3D15.1&amp;f=1"/>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6029212" y="4070341"/>
            <a:ext cx="3007284" cy="26710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5628492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n-GB"/>
          </a:p>
        </p:txBody>
      </p:sp>
      <p:sp>
        <p:nvSpPr>
          <p:cNvPr id="3" name="2 Marcador de contenido"/>
          <p:cNvSpPr>
            <a:spLocks noGrp="1"/>
          </p:cNvSpPr>
          <p:nvPr>
            <p:ph idx="1"/>
          </p:nvPr>
        </p:nvSpPr>
        <p:spPr/>
        <p:txBody>
          <a:bodyPr/>
          <a:lstStyle/>
          <a:p>
            <a:endParaRPr lang="en-GB"/>
          </a:p>
        </p:txBody>
      </p:sp>
      <p:pic>
        <p:nvPicPr>
          <p:cNvPr id="2050" name="Picture 2" descr="C:\Users\ACER\Desktop\Biología Marina\ARTÍCULOS\5.- MRMA inter y submareal\MRMA submareal\TERMINADAS\IntP terminadas\ctrl+T\por ver\BS Foso-Chorrillo\Quique Frontera\PA27049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28600" y="-1054002"/>
            <a:ext cx="10585176" cy="7938518"/>
          </a:xfrm>
          <a:prstGeom prst="rect">
            <a:avLst/>
          </a:prstGeom>
          <a:noFill/>
          <a:extLst>
            <a:ext uri="{909E8E84-426E-40DD-AFC4-6F175D3DCCD1}">
              <a14:hiddenFill xmlns:a14="http://schemas.microsoft.com/office/drawing/2010/main">
                <a:solidFill>
                  <a:srgbClr val="FFFFFF"/>
                </a:solidFill>
              </a14:hiddenFill>
            </a:ext>
          </a:extLst>
        </p:spPr>
      </p:pic>
      <p:sp>
        <p:nvSpPr>
          <p:cNvPr id="4" name="3 CuadroTexto"/>
          <p:cNvSpPr txBox="1"/>
          <p:nvPr/>
        </p:nvSpPr>
        <p:spPr>
          <a:xfrm>
            <a:off x="5004048" y="4941168"/>
            <a:ext cx="1800200" cy="523220"/>
          </a:xfrm>
          <a:prstGeom prst="rect">
            <a:avLst/>
          </a:prstGeom>
          <a:noFill/>
        </p:spPr>
        <p:txBody>
          <a:bodyPr wrap="square" rtlCol="0">
            <a:spAutoFit/>
          </a:bodyPr>
          <a:lstStyle/>
          <a:p>
            <a:r>
              <a:rPr lang="en-GB" sz="2800" b="1" dirty="0" smtClean="0">
                <a:solidFill>
                  <a:srgbClr val="FF0000"/>
                </a:solidFill>
              </a:rPr>
              <a:t>11,4 cm</a:t>
            </a:r>
            <a:endParaRPr lang="en-GB" sz="2800" b="1" dirty="0">
              <a:solidFill>
                <a:srgbClr val="FF0000"/>
              </a:solidFill>
            </a:endParaRPr>
          </a:p>
        </p:txBody>
      </p:sp>
      <p:sp>
        <p:nvSpPr>
          <p:cNvPr id="6" name="5 CuadroTexto"/>
          <p:cNvSpPr txBox="1"/>
          <p:nvPr/>
        </p:nvSpPr>
        <p:spPr>
          <a:xfrm>
            <a:off x="-324544" y="692696"/>
            <a:ext cx="3312368" cy="3477875"/>
          </a:xfrm>
          <a:prstGeom prst="rect">
            <a:avLst/>
          </a:prstGeom>
          <a:noFill/>
        </p:spPr>
        <p:txBody>
          <a:bodyPr wrap="square" rtlCol="0">
            <a:spAutoFit/>
          </a:bodyPr>
          <a:lstStyle/>
          <a:p>
            <a:pPr algn="ctr"/>
            <a:r>
              <a:rPr lang="en-GB" sz="2400" dirty="0" smtClean="0"/>
              <a:t>El </a:t>
            </a:r>
            <a:r>
              <a:rPr lang="en-GB" sz="2400" dirty="0" err="1" smtClean="0"/>
              <a:t>grupo</a:t>
            </a:r>
            <a:r>
              <a:rPr lang="en-GB" sz="2400" dirty="0" smtClean="0"/>
              <a:t> </a:t>
            </a:r>
            <a:r>
              <a:rPr lang="en-GB" sz="2400" dirty="0" err="1" smtClean="0"/>
              <a:t>Patellogastropoda</a:t>
            </a:r>
            <a:r>
              <a:rPr lang="en-GB" sz="2400" dirty="0" smtClean="0"/>
              <a:t> o “</a:t>
            </a:r>
            <a:r>
              <a:rPr lang="en-GB" sz="2400" dirty="0" err="1" smtClean="0"/>
              <a:t>lapas</a:t>
            </a:r>
            <a:r>
              <a:rPr lang="en-GB" sz="2400" dirty="0" smtClean="0"/>
              <a:t> </a:t>
            </a:r>
            <a:r>
              <a:rPr lang="en-GB" sz="2400" dirty="0" err="1" smtClean="0"/>
              <a:t>verdaderas</a:t>
            </a:r>
            <a:r>
              <a:rPr lang="en-GB" sz="2400" dirty="0" smtClean="0"/>
              <a:t>” </a:t>
            </a:r>
            <a:r>
              <a:rPr lang="en-GB" sz="2400" dirty="0" err="1" smtClean="0"/>
              <a:t>constituye</a:t>
            </a:r>
            <a:r>
              <a:rPr lang="en-GB" sz="2400" dirty="0" smtClean="0"/>
              <a:t> el </a:t>
            </a:r>
            <a:r>
              <a:rPr lang="en-GB" sz="2400" dirty="0" err="1" smtClean="0"/>
              <a:t>grupo</a:t>
            </a:r>
            <a:r>
              <a:rPr lang="en-GB" sz="2400" dirty="0" smtClean="0"/>
              <a:t> </a:t>
            </a:r>
            <a:r>
              <a:rPr lang="en-GB" sz="2400" dirty="0" err="1" smtClean="0"/>
              <a:t>más</a:t>
            </a:r>
            <a:r>
              <a:rPr lang="en-GB" sz="2400" dirty="0" smtClean="0"/>
              <a:t> </a:t>
            </a:r>
            <a:r>
              <a:rPr lang="en-GB" sz="2400" dirty="0" err="1" smtClean="0"/>
              <a:t>primitivo</a:t>
            </a:r>
            <a:r>
              <a:rPr lang="en-GB" sz="2400" dirty="0" smtClean="0"/>
              <a:t> de </a:t>
            </a:r>
            <a:r>
              <a:rPr lang="en-GB" sz="2400" dirty="0" err="1" smtClean="0"/>
              <a:t>gastrópodos</a:t>
            </a:r>
            <a:r>
              <a:rPr lang="en-GB" sz="2400" dirty="0" smtClean="0"/>
              <a:t> </a:t>
            </a:r>
            <a:r>
              <a:rPr lang="en-GB" sz="2400" dirty="0" err="1" smtClean="0"/>
              <a:t>en</a:t>
            </a:r>
            <a:r>
              <a:rPr lang="en-GB" sz="2400" dirty="0" smtClean="0"/>
              <a:t> la </a:t>
            </a:r>
            <a:r>
              <a:rPr lang="en-GB" sz="2400" dirty="0" err="1" smtClean="0"/>
              <a:t>actualidad</a:t>
            </a:r>
            <a:endParaRPr lang="en-GB" sz="2400" dirty="0" smtClean="0"/>
          </a:p>
          <a:p>
            <a:pPr algn="ctr"/>
            <a:r>
              <a:rPr lang="en-GB" sz="2800" b="1" dirty="0" err="1" smtClean="0"/>
              <a:t>Lapas</a:t>
            </a:r>
            <a:r>
              <a:rPr lang="en-GB" sz="2800" b="1" dirty="0" smtClean="0"/>
              <a:t> </a:t>
            </a:r>
            <a:r>
              <a:rPr lang="en-GB" sz="2800" b="1" dirty="0" err="1" smtClean="0"/>
              <a:t>gigantes</a:t>
            </a:r>
            <a:endParaRPr lang="en-GB" sz="2800" b="1" dirty="0" smtClean="0"/>
          </a:p>
          <a:p>
            <a:pPr algn="ctr"/>
            <a:r>
              <a:rPr lang="en-GB" sz="2800" b="1" dirty="0" smtClean="0"/>
              <a:t>14 spp.</a:t>
            </a:r>
          </a:p>
          <a:p>
            <a:pPr algn="ctr"/>
            <a:r>
              <a:rPr lang="en-GB" sz="2000" b="1" dirty="0" smtClean="0"/>
              <a:t>(4 </a:t>
            </a:r>
            <a:r>
              <a:rPr lang="en-GB" sz="2000" b="1" dirty="0" err="1" smtClean="0"/>
              <a:t>amenazadas</a:t>
            </a:r>
            <a:r>
              <a:rPr lang="en-GB" sz="2000" b="1" dirty="0" smtClean="0"/>
              <a:t>)</a:t>
            </a:r>
            <a:endParaRPr lang="en-GB" sz="2000" b="1" dirty="0"/>
          </a:p>
        </p:txBody>
      </p:sp>
      <p:pic>
        <p:nvPicPr>
          <p:cNvPr id="7" name="Picture 2" descr="C:\Users\ACER\Desktop\Biología Marina\Bibliografía\OTROS\Datos Ceuta\Fauna de Ceuta I\Animales Intermareales\Cymbula nigra.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047656" y="-243408"/>
            <a:ext cx="3096344" cy="23221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0144663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xfrm>
            <a:off x="539552" y="-18256"/>
            <a:ext cx="8229600" cy="1143000"/>
          </a:xfrm>
        </p:spPr>
        <p:txBody>
          <a:bodyPr>
            <a:normAutofit fontScale="90000"/>
          </a:bodyPr>
          <a:lstStyle/>
          <a:p>
            <a:pPr algn="r"/>
            <a:r>
              <a:rPr lang="en-GB" dirty="0"/>
              <a:t>P</a:t>
            </a:r>
            <a:r>
              <a:rPr lang="en-GB" dirty="0" smtClean="0"/>
              <a:t>rod. </a:t>
            </a:r>
            <a:r>
              <a:rPr lang="en-GB" dirty="0" err="1"/>
              <a:t>p</a:t>
            </a:r>
            <a:r>
              <a:rPr lang="en-GB" dirty="0" err="1" smtClean="0"/>
              <a:t>rimaria</a:t>
            </a:r>
            <a:r>
              <a:rPr lang="en-GB" dirty="0" smtClean="0"/>
              <a:t>, </a:t>
            </a:r>
            <a:r>
              <a:rPr lang="en-GB" dirty="0" err="1" smtClean="0"/>
              <a:t>mareas</a:t>
            </a:r>
            <a:r>
              <a:rPr lang="en-GB" dirty="0" smtClean="0"/>
              <a:t>, </a:t>
            </a:r>
            <a:r>
              <a:rPr lang="en-GB" dirty="0" err="1" smtClean="0"/>
              <a:t>temperatura</a:t>
            </a:r>
            <a:r>
              <a:rPr lang="en-GB" dirty="0" smtClean="0"/>
              <a:t> y </a:t>
            </a:r>
            <a:r>
              <a:rPr lang="en-GB" dirty="0" err="1" smtClean="0"/>
              <a:t>gigantismo</a:t>
            </a:r>
            <a:endParaRPr lang="en-GB" dirty="0"/>
          </a:p>
        </p:txBody>
      </p:sp>
      <p:pic>
        <p:nvPicPr>
          <p:cNvPr id="7" name="Picture 2" descr="http://www.photolib.noaa.gov/bigs/fish2204.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1340768"/>
            <a:ext cx="9144000" cy="5497340"/>
          </a:xfrm>
          <a:prstGeom prst="rect">
            <a:avLst/>
          </a:prstGeom>
          <a:noFill/>
          <a:extLst>
            <a:ext uri="{909E8E84-426E-40DD-AFC4-6F175D3DCCD1}">
              <a14:hiddenFill xmlns:a14="http://schemas.microsoft.com/office/drawing/2010/main">
                <a:solidFill>
                  <a:srgbClr val="FFFFFF"/>
                </a:solidFill>
              </a14:hiddenFill>
            </a:ext>
          </a:extLst>
        </p:spPr>
      </p:pic>
      <p:sp>
        <p:nvSpPr>
          <p:cNvPr id="3" name="2 CuadroTexto"/>
          <p:cNvSpPr txBox="1"/>
          <p:nvPr/>
        </p:nvSpPr>
        <p:spPr>
          <a:xfrm>
            <a:off x="22402" y="971436"/>
            <a:ext cx="3816424" cy="369332"/>
          </a:xfrm>
          <a:prstGeom prst="rect">
            <a:avLst/>
          </a:prstGeom>
          <a:noFill/>
        </p:spPr>
        <p:txBody>
          <a:bodyPr wrap="square" rtlCol="0">
            <a:spAutoFit/>
          </a:bodyPr>
          <a:lstStyle/>
          <a:p>
            <a:pPr algn="ctr"/>
            <a:r>
              <a:rPr lang="en-GB" dirty="0" err="1" smtClean="0"/>
              <a:t>Drs.</a:t>
            </a:r>
            <a:r>
              <a:rPr lang="en-GB" dirty="0" smtClean="0"/>
              <a:t> Espinosa Torre y Darren Fa</a:t>
            </a:r>
            <a:endParaRPr lang="en-GB" dirty="0"/>
          </a:p>
        </p:txBody>
      </p:sp>
    </p:spTree>
    <p:extLst>
      <p:ext uri="{BB962C8B-B14F-4D97-AF65-F5344CB8AC3E}">
        <p14:creationId xmlns:p14="http://schemas.microsoft.com/office/powerpoint/2010/main" val="280726456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xfrm>
            <a:off x="-334888" y="0"/>
            <a:ext cx="8229600" cy="1143000"/>
          </a:xfrm>
        </p:spPr>
        <p:txBody>
          <a:bodyPr/>
          <a:lstStyle/>
          <a:p>
            <a:r>
              <a:rPr lang="en-GB" u="sng" dirty="0" err="1" smtClean="0"/>
              <a:t>Ciclo</a:t>
            </a:r>
            <a:r>
              <a:rPr lang="en-GB" u="sng" dirty="0" smtClean="0"/>
              <a:t> de </a:t>
            </a:r>
            <a:r>
              <a:rPr lang="en-GB" u="sng" dirty="0" err="1" smtClean="0"/>
              <a:t>vida</a:t>
            </a:r>
            <a:endParaRPr lang="en-GB" u="sng" dirty="0"/>
          </a:p>
        </p:txBody>
      </p:sp>
      <p:pic>
        <p:nvPicPr>
          <p:cNvPr id="12290" name="Picture 2" descr="Sin categoría | CUASS"/>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923928" y="3356992"/>
            <a:ext cx="4982816" cy="2720050"/>
          </a:xfrm>
          <a:prstGeom prst="rect">
            <a:avLst/>
          </a:prstGeom>
          <a:noFill/>
          <a:extLst>
            <a:ext uri="{909E8E84-426E-40DD-AFC4-6F175D3DCCD1}">
              <a14:hiddenFill xmlns:a14="http://schemas.microsoft.com/office/drawing/2010/main">
                <a:solidFill>
                  <a:srgbClr val="FFFFFF"/>
                </a:solidFill>
              </a14:hiddenFill>
            </a:ext>
          </a:extLst>
        </p:spPr>
      </p:pic>
      <p:sp>
        <p:nvSpPr>
          <p:cNvPr id="3" name="2 CuadroTexto"/>
          <p:cNvSpPr txBox="1"/>
          <p:nvPr/>
        </p:nvSpPr>
        <p:spPr>
          <a:xfrm>
            <a:off x="4283968" y="6165304"/>
            <a:ext cx="4536504" cy="584775"/>
          </a:xfrm>
          <a:prstGeom prst="rect">
            <a:avLst/>
          </a:prstGeom>
          <a:noFill/>
        </p:spPr>
        <p:txBody>
          <a:bodyPr wrap="square" rtlCol="0">
            <a:spAutoFit/>
          </a:bodyPr>
          <a:lstStyle/>
          <a:p>
            <a:pPr algn="ctr"/>
            <a:r>
              <a:rPr lang="en-GB" sz="3200" dirty="0" err="1" smtClean="0"/>
              <a:t>Unos</a:t>
            </a:r>
            <a:r>
              <a:rPr lang="en-GB" sz="3200" dirty="0" smtClean="0"/>
              <a:t> 35 </a:t>
            </a:r>
            <a:r>
              <a:rPr lang="en-GB" sz="3200" dirty="0" err="1" smtClean="0"/>
              <a:t>años</a:t>
            </a:r>
            <a:r>
              <a:rPr lang="en-GB" sz="3200" dirty="0" smtClean="0"/>
              <a:t> de </a:t>
            </a:r>
            <a:r>
              <a:rPr lang="en-GB" sz="3200" dirty="0" err="1" smtClean="0"/>
              <a:t>vida</a:t>
            </a:r>
            <a:endParaRPr lang="en-GB" sz="3200" dirty="0"/>
          </a:p>
        </p:txBody>
      </p:sp>
      <p:cxnSp>
        <p:nvCxnSpPr>
          <p:cNvPr id="6" name="5 Conector recto de flecha"/>
          <p:cNvCxnSpPr/>
          <p:nvPr/>
        </p:nvCxnSpPr>
        <p:spPr>
          <a:xfrm flipH="1" flipV="1">
            <a:off x="2411760" y="4717017"/>
            <a:ext cx="1368152" cy="440175"/>
          </a:xfrm>
          <a:prstGeom prst="straightConnector1">
            <a:avLst/>
          </a:prstGeom>
          <a:ln w="762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11" name="10 CuadroTexto"/>
          <p:cNvSpPr txBox="1"/>
          <p:nvPr/>
        </p:nvSpPr>
        <p:spPr>
          <a:xfrm>
            <a:off x="827584" y="5430284"/>
            <a:ext cx="4536504" cy="461665"/>
          </a:xfrm>
          <a:prstGeom prst="rect">
            <a:avLst/>
          </a:prstGeom>
          <a:noFill/>
        </p:spPr>
        <p:txBody>
          <a:bodyPr wrap="square" rtlCol="0">
            <a:spAutoFit/>
          </a:bodyPr>
          <a:lstStyle/>
          <a:p>
            <a:pPr algn="ctr"/>
            <a:r>
              <a:rPr lang="en-GB" sz="2400" dirty="0" smtClean="0"/>
              <a:t>OTOÑO</a:t>
            </a:r>
            <a:endParaRPr lang="en-GB" sz="2400" dirty="0"/>
          </a:p>
        </p:txBody>
      </p:sp>
      <p:pic>
        <p:nvPicPr>
          <p:cNvPr id="12292" name="Picture 4" descr="https://images.duckduckgo.com/iu/?u=https%3A%2F%2Ftse2.mm.bing.net%2Fth%3Fid%3DOIP.jTuYDP1Vw3qBzRVNQAtrlAHaFS%26pid%3D15.1&amp;f=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1520" y="4005872"/>
            <a:ext cx="1994570" cy="1422289"/>
          </a:xfrm>
          <a:prstGeom prst="rect">
            <a:avLst/>
          </a:prstGeom>
          <a:noFill/>
          <a:extLst>
            <a:ext uri="{909E8E84-426E-40DD-AFC4-6F175D3DCCD1}">
              <a14:hiddenFill xmlns:a14="http://schemas.microsoft.com/office/drawing/2010/main">
                <a:solidFill>
                  <a:srgbClr val="FFFFFF"/>
                </a:solidFill>
              </a14:hiddenFill>
            </a:ext>
          </a:extLst>
        </p:spPr>
      </p:pic>
      <p:cxnSp>
        <p:nvCxnSpPr>
          <p:cNvPr id="13" name="12 Conector recto de flecha"/>
          <p:cNvCxnSpPr/>
          <p:nvPr/>
        </p:nvCxnSpPr>
        <p:spPr>
          <a:xfrm flipV="1">
            <a:off x="2246090" y="1988840"/>
            <a:ext cx="1317798" cy="1950524"/>
          </a:xfrm>
          <a:prstGeom prst="straightConnector1">
            <a:avLst/>
          </a:prstGeom>
          <a:ln w="762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16" name="15 CuadroTexto"/>
          <p:cNvSpPr txBox="1"/>
          <p:nvPr/>
        </p:nvSpPr>
        <p:spPr>
          <a:xfrm>
            <a:off x="0" y="1052736"/>
            <a:ext cx="4644008" cy="830997"/>
          </a:xfrm>
          <a:prstGeom prst="rect">
            <a:avLst/>
          </a:prstGeom>
          <a:noFill/>
        </p:spPr>
        <p:txBody>
          <a:bodyPr wrap="square" rtlCol="0">
            <a:spAutoFit/>
          </a:bodyPr>
          <a:lstStyle/>
          <a:p>
            <a:pPr algn="ctr"/>
            <a:r>
              <a:rPr lang="en-GB" sz="2400" dirty="0" smtClean="0"/>
              <a:t>DISTRIBUCIÓN CONTAGIOSA: GABA</a:t>
            </a:r>
          </a:p>
          <a:p>
            <a:pPr algn="ctr"/>
            <a:r>
              <a:rPr lang="en-GB" sz="2400" dirty="0" smtClean="0"/>
              <a:t>Gamma-amino </a:t>
            </a:r>
            <a:r>
              <a:rPr lang="en-GB" sz="2400" dirty="0" err="1" smtClean="0"/>
              <a:t>butirato</a:t>
            </a:r>
            <a:endParaRPr lang="en-GB" sz="2400" dirty="0"/>
          </a:p>
        </p:txBody>
      </p:sp>
      <p:pic>
        <p:nvPicPr>
          <p:cNvPr id="12294" name="Picture 6" descr="File:Alpha-aminobutyric acid.png - Wikimedia Commons"/>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75067" y="2229115"/>
            <a:ext cx="1620195" cy="1203636"/>
          </a:xfrm>
          <a:prstGeom prst="rect">
            <a:avLst/>
          </a:prstGeom>
          <a:noFill/>
          <a:extLst>
            <a:ext uri="{909E8E84-426E-40DD-AFC4-6F175D3DCCD1}">
              <a14:hiddenFill xmlns:a14="http://schemas.microsoft.com/office/drawing/2010/main">
                <a:solidFill>
                  <a:srgbClr val="FFFFFF"/>
                </a:solidFill>
              </a14:hiddenFill>
            </a:ext>
          </a:extLst>
        </p:spPr>
      </p:pic>
      <p:sp>
        <p:nvSpPr>
          <p:cNvPr id="12" name="AutoShape 8" descr="Displaying P3110101.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4" name="AutoShape 10" descr="Displaying P3110101.JPG"/>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2299" name="Picture 11"/>
          <p:cNvPicPr>
            <a:picLocks noChangeAspect="1" noChangeArrowheads="1"/>
          </p:cNvPicPr>
          <p:nvPr/>
        </p:nvPicPr>
        <p:blipFill rotWithShape="1">
          <a:blip r:embed="rId5">
            <a:extLst>
              <a:ext uri="{28A0092B-C50C-407E-A947-70E740481C1C}">
                <a14:useLocalDpi xmlns:a14="http://schemas.microsoft.com/office/drawing/2010/main" val="0"/>
              </a:ext>
            </a:extLst>
          </a:blip>
          <a:srcRect l="15075" r="11310"/>
          <a:stretch/>
        </p:blipFill>
        <p:spPr bwMode="auto">
          <a:xfrm rot="5400000">
            <a:off x="6279515" y="448559"/>
            <a:ext cx="2892533" cy="262089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21" name="20 Conector recto de flecha"/>
          <p:cNvCxnSpPr/>
          <p:nvPr/>
        </p:nvCxnSpPr>
        <p:spPr>
          <a:xfrm>
            <a:off x="4427984" y="1776880"/>
            <a:ext cx="1800200" cy="1428392"/>
          </a:xfrm>
          <a:prstGeom prst="straightConnector1">
            <a:avLst/>
          </a:prstGeom>
          <a:ln w="76200">
            <a:solidFill>
              <a:schemeClr val="tx1"/>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8721153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xfrm>
            <a:off x="467544" y="-27384"/>
            <a:ext cx="8229600" cy="1143000"/>
          </a:xfrm>
        </p:spPr>
        <p:txBody>
          <a:bodyPr/>
          <a:lstStyle/>
          <a:p>
            <a:r>
              <a:rPr lang="en-GB" dirty="0" err="1" smtClean="0"/>
              <a:t>Estatus</a:t>
            </a:r>
            <a:r>
              <a:rPr lang="en-GB" dirty="0" smtClean="0"/>
              <a:t> de </a:t>
            </a:r>
            <a:r>
              <a:rPr lang="en-GB" dirty="0" err="1" smtClean="0"/>
              <a:t>protección</a:t>
            </a:r>
            <a:endParaRPr lang="en-GB" dirty="0"/>
          </a:p>
        </p:txBody>
      </p:sp>
      <p:pic>
        <p:nvPicPr>
          <p:cNvPr id="3075" name="Picture 3" descr="C:\Users\ACER\Desktop\Biología Marina\IDENTIFICACIÓN\Patella-ferruginea-lamarckii-1024x76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504" y="1068605"/>
            <a:ext cx="4320480" cy="3240360"/>
          </a:xfrm>
          <a:prstGeom prst="rect">
            <a:avLst/>
          </a:prstGeom>
          <a:noFill/>
          <a:extLst>
            <a:ext uri="{909E8E84-426E-40DD-AFC4-6F175D3DCCD1}">
              <a14:hiddenFill xmlns:a14="http://schemas.microsoft.com/office/drawing/2010/main">
                <a:solidFill>
                  <a:srgbClr val="FFFFFF"/>
                </a:solidFill>
              </a14:hiddenFill>
            </a:ext>
          </a:extLst>
        </p:spPr>
      </p:pic>
      <p:sp>
        <p:nvSpPr>
          <p:cNvPr id="4" name="3 CuadroTexto"/>
          <p:cNvSpPr txBox="1"/>
          <p:nvPr/>
        </p:nvSpPr>
        <p:spPr>
          <a:xfrm>
            <a:off x="0" y="4319805"/>
            <a:ext cx="4572000" cy="2277547"/>
          </a:xfrm>
          <a:prstGeom prst="rect">
            <a:avLst/>
          </a:prstGeom>
          <a:noFill/>
        </p:spPr>
        <p:txBody>
          <a:bodyPr wrap="square" rtlCol="0">
            <a:spAutoFit/>
          </a:bodyPr>
          <a:lstStyle/>
          <a:p>
            <a:pPr algn="ctr"/>
            <a:r>
              <a:rPr lang="en-GB" sz="2400" i="1" dirty="0" smtClean="0"/>
              <a:t>P. </a:t>
            </a:r>
            <a:r>
              <a:rPr lang="en-GB" sz="2400" i="1" dirty="0" err="1"/>
              <a:t>f</a:t>
            </a:r>
            <a:r>
              <a:rPr lang="en-GB" sz="2400" i="1" dirty="0" err="1" smtClean="0"/>
              <a:t>erruginea</a:t>
            </a:r>
            <a:endParaRPr lang="en-GB" sz="2400" i="1" dirty="0" smtClean="0"/>
          </a:p>
          <a:p>
            <a:pPr algn="ctr"/>
            <a:endParaRPr lang="en-GB" i="1" dirty="0" smtClean="0"/>
          </a:p>
          <a:p>
            <a:pPr algn="ctr"/>
            <a:r>
              <a:rPr lang="en-GB" sz="2000" dirty="0" err="1" smtClean="0"/>
              <a:t>Convenio</a:t>
            </a:r>
            <a:r>
              <a:rPr lang="en-GB" sz="2000" dirty="0" smtClean="0"/>
              <a:t> Berna (1979)</a:t>
            </a:r>
          </a:p>
          <a:p>
            <a:pPr algn="ctr"/>
            <a:r>
              <a:rPr lang="en-GB" sz="2000" dirty="0" err="1" smtClean="0"/>
              <a:t>Directiva</a:t>
            </a:r>
            <a:r>
              <a:rPr lang="en-GB" sz="2000" dirty="0" smtClean="0"/>
              <a:t> </a:t>
            </a:r>
            <a:r>
              <a:rPr lang="en-GB" sz="2000" dirty="0" err="1" smtClean="0"/>
              <a:t>Hábitat</a:t>
            </a:r>
            <a:endParaRPr lang="en-GB" sz="2000" dirty="0" smtClean="0"/>
          </a:p>
          <a:p>
            <a:pPr algn="ctr"/>
            <a:r>
              <a:rPr lang="en-GB" sz="2000" dirty="0" err="1" smtClean="0"/>
              <a:t>Convenio</a:t>
            </a:r>
            <a:r>
              <a:rPr lang="en-GB" sz="2000" dirty="0" smtClean="0"/>
              <a:t> de Barcelona</a:t>
            </a:r>
          </a:p>
          <a:p>
            <a:pPr algn="ctr"/>
            <a:r>
              <a:rPr lang="en-GB" sz="2000" dirty="0" smtClean="0"/>
              <a:t>Nacional de </a:t>
            </a:r>
            <a:r>
              <a:rPr lang="en-GB" sz="2000" dirty="0" err="1" smtClean="0"/>
              <a:t>especies</a:t>
            </a:r>
            <a:r>
              <a:rPr lang="en-GB" sz="2000" dirty="0" smtClean="0"/>
              <a:t> </a:t>
            </a:r>
            <a:r>
              <a:rPr lang="en-GB" sz="2000" dirty="0" err="1" smtClean="0"/>
              <a:t>amenazadas</a:t>
            </a:r>
            <a:r>
              <a:rPr lang="en-GB" sz="2000" dirty="0" smtClean="0"/>
              <a:t> (BOE)</a:t>
            </a:r>
          </a:p>
          <a:p>
            <a:pPr algn="ctr"/>
            <a:r>
              <a:rPr lang="en-GB" sz="2000" dirty="0" err="1" smtClean="0"/>
              <a:t>Andaluza</a:t>
            </a:r>
            <a:r>
              <a:rPr lang="en-GB" sz="2000" dirty="0" smtClean="0"/>
              <a:t> de spp. </a:t>
            </a:r>
            <a:r>
              <a:rPr lang="en-GB" sz="2000" dirty="0" err="1" smtClean="0"/>
              <a:t>Amenazadas</a:t>
            </a:r>
            <a:r>
              <a:rPr lang="en-GB" sz="2000" dirty="0" smtClean="0"/>
              <a:t> (BOJA)</a:t>
            </a:r>
            <a:endParaRPr lang="en-GB" sz="2000" dirty="0"/>
          </a:p>
        </p:txBody>
      </p:sp>
      <p:pic>
        <p:nvPicPr>
          <p:cNvPr id="8" name="Picture 2" descr="C:\Users\ACER\Desktop\Biología Marina\Bibliografía\OTROS\Datos Ceuta\Fauna de Ceuta I\Animales Intermareales\Cymbula nigra.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716016" y="1068605"/>
            <a:ext cx="4320677" cy="3240360"/>
          </a:xfrm>
          <a:prstGeom prst="rect">
            <a:avLst/>
          </a:prstGeom>
          <a:noFill/>
          <a:extLst>
            <a:ext uri="{909E8E84-426E-40DD-AFC4-6F175D3DCCD1}">
              <a14:hiddenFill xmlns:a14="http://schemas.microsoft.com/office/drawing/2010/main">
                <a:solidFill>
                  <a:srgbClr val="FFFFFF"/>
                </a:solidFill>
              </a14:hiddenFill>
            </a:ext>
          </a:extLst>
        </p:spPr>
      </p:pic>
      <p:sp>
        <p:nvSpPr>
          <p:cNvPr id="9" name="8 CuadroTexto"/>
          <p:cNvSpPr txBox="1"/>
          <p:nvPr/>
        </p:nvSpPr>
        <p:spPr>
          <a:xfrm>
            <a:off x="4590354" y="4319805"/>
            <a:ext cx="4572000" cy="2277547"/>
          </a:xfrm>
          <a:prstGeom prst="rect">
            <a:avLst/>
          </a:prstGeom>
          <a:noFill/>
        </p:spPr>
        <p:txBody>
          <a:bodyPr wrap="square" rtlCol="0">
            <a:spAutoFit/>
          </a:bodyPr>
          <a:lstStyle/>
          <a:p>
            <a:pPr algn="ctr"/>
            <a:r>
              <a:rPr lang="en-GB" sz="2400" i="1" dirty="0" err="1" smtClean="0"/>
              <a:t>Cymbula</a:t>
            </a:r>
            <a:r>
              <a:rPr lang="en-GB" sz="2400" i="1" dirty="0" smtClean="0"/>
              <a:t> </a:t>
            </a:r>
            <a:r>
              <a:rPr lang="en-GB" sz="2400" i="1" dirty="0" err="1" smtClean="0"/>
              <a:t>safiana</a:t>
            </a:r>
            <a:endParaRPr lang="en-GB" sz="2400" i="1" dirty="0" smtClean="0"/>
          </a:p>
          <a:p>
            <a:pPr algn="ctr"/>
            <a:endParaRPr lang="en-GB" i="1" dirty="0" smtClean="0"/>
          </a:p>
          <a:p>
            <a:pPr algn="ctr"/>
            <a:r>
              <a:rPr lang="en-GB" sz="2000" dirty="0" err="1" smtClean="0"/>
              <a:t>Convenio</a:t>
            </a:r>
            <a:r>
              <a:rPr lang="en-GB" sz="2000" dirty="0" smtClean="0"/>
              <a:t> Berna (1995)</a:t>
            </a:r>
          </a:p>
          <a:p>
            <a:pPr algn="ctr"/>
            <a:endParaRPr lang="en-GB" sz="2000" dirty="0" smtClean="0"/>
          </a:p>
          <a:p>
            <a:pPr algn="ctr"/>
            <a:r>
              <a:rPr lang="en-GB" sz="2000" dirty="0" err="1" smtClean="0"/>
              <a:t>Convenio</a:t>
            </a:r>
            <a:r>
              <a:rPr lang="en-GB" sz="2000" dirty="0" smtClean="0"/>
              <a:t> de Barcelona</a:t>
            </a:r>
          </a:p>
          <a:p>
            <a:pPr algn="ctr"/>
            <a:endParaRPr lang="en-GB" sz="2000" dirty="0" smtClean="0"/>
          </a:p>
          <a:p>
            <a:pPr algn="ctr"/>
            <a:r>
              <a:rPr lang="en-GB" sz="2000" dirty="0" err="1" smtClean="0"/>
              <a:t>Andaluza</a:t>
            </a:r>
            <a:r>
              <a:rPr lang="en-GB" sz="2000" dirty="0" smtClean="0"/>
              <a:t> </a:t>
            </a:r>
            <a:r>
              <a:rPr lang="en-GB" sz="2000" dirty="0" err="1" smtClean="0"/>
              <a:t>Libro</a:t>
            </a:r>
            <a:r>
              <a:rPr lang="en-GB" sz="2000" dirty="0" smtClean="0"/>
              <a:t> </a:t>
            </a:r>
            <a:r>
              <a:rPr lang="en-GB" sz="2000" dirty="0" err="1" smtClean="0"/>
              <a:t>Rojo</a:t>
            </a:r>
            <a:r>
              <a:rPr lang="en-GB" sz="2000" dirty="0" smtClean="0"/>
              <a:t> </a:t>
            </a:r>
            <a:r>
              <a:rPr lang="en-GB" sz="2000" dirty="0" err="1" smtClean="0"/>
              <a:t>invertebrados</a:t>
            </a:r>
            <a:endParaRPr lang="en-GB" sz="2000" dirty="0"/>
          </a:p>
        </p:txBody>
      </p:sp>
    </p:spTree>
    <p:extLst>
      <p:ext uri="{BB962C8B-B14F-4D97-AF65-F5344CB8AC3E}">
        <p14:creationId xmlns:p14="http://schemas.microsoft.com/office/powerpoint/2010/main" val="395605016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xfrm>
            <a:off x="467544" y="-27384"/>
            <a:ext cx="8229600" cy="1143000"/>
          </a:xfrm>
        </p:spPr>
        <p:txBody>
          <a:bodyPr>
            <a:normAutofit fontScale="90000"/>
          </a:bodyPr>
          <a:lstStyle/>
          <a:p>
            <a:r>
              <a:rPr lang="en-GB" dirty="0" smtClean="0"/>
              <a:t>Plan de </a:t>
            </a:r>
            <a:r>
              <a:rPr lang="en-GB" dirty="0" err="1" smtClean="0"/>
              <a:t>recuperación</a:t>
            </a:r>
            <a:r>
              <a:rPr lang="en-GB" dirty="0" smtClean="0"/>
              <a:t> y </a:t>
            </a:r>
            <a:r>
              <a:rPr lang="en-GB" dirty="0" err="1" smtClean="0"/>
              <a:t>conservación</a:t>
            </a:r>
            <a:endParaRPr lang="en-GB" dirty="0"/>
          </a:p>
        </p:txBody>
      </p:sp>
      <p:pic>
        <p:nvPicPr>
          <p:cNvPr id="3075" name="Picture 3" descr="C:\Users\ACER\Desktop\Biología Marina\IDENTIFICACIÓN\Patella-ferruginea-lamarckii-1024x76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504" y="980728"/>
            <a:ext cx="4320480" cy="3240360"/>
          </a:xfrm>
          <a:prstGeom prst="rect">
            <a:avLst/>
          </a:prstGeom>
          <a:noFill/>
          <a:extLst>
            <a:ext uri="{909E8E84-426E-40DD-AFC4-6F175D3DCCD1}">
              <a14:hiddenFill xmlns:a14="http://schemas.microsoft.com/office/drawing/2010/main">
                <a:solidFill>
                  <a:srgbClr val="FFFFFF"/>
                </a:solidFill>
              </a14:hiddenFill>
            </a:ext>
          </a:extLst>
        </p:spPr>
      </p:pic>
      <p:sp>
        <p:nvSpPr>
          <p:cNvPr id="4" name="3 CuadroTexto"/>
          <p:cNvSpPr txBox="1"/>
          <p:nvPr/>
        </p:nvSpPr>
        <p:spPr>
          <a:xfrm>
            <a:off x="4427984" y="1068605"/>
            <a:ext cx="4716016" cy="3816429"/>
          </a:xfrm>
          <a:prstGeom prst="rect">
            <a:avLst/>
          </a:prstGeom>
          <a:noFill/>
        </p:spPr>
        <p:txBody>
          <a:bodyPr wrap="square" rtlCol="0">
            <a:spAutoFit/>
          </a:bodyPr>
          <a:lstStyle/>
          <a:p>
            <a:pPr algn="ctr"/>
            <a:r>
              <a:rPr lang="en-GB" sz="2400" i="1" dirty="0" smtClean="0"/>
              <a:t>P. </a:t>
            </a:r>
            <a:r>
              <a:rPr lang="en-GB" sz="2400" i="1" dirty="0" err="1"/>
              <a:t>f</a:t>
            </a:r>
            <a:r>
              <a:rPr lang="en-GB" sz="2400" i="1" dirty="0" err="1" smtClean="0"/>
              <a:t>erruginea</a:t>
            </a:r>
            <a:endParaRPr lang="en-GB" sz="2400" i="1" dirty="0" smtClean="0"/>
          </a:p>
          <a:p>
            <a:pPr algn="ctr"/>
            <a:endParaRPr lang="en-GB" i="1" dirty="0" smtClean="0"/>
          </a:p>
          <a:p>
            <a:pPr algn="ctr"/>
            <a:r>
              <a:rPr lang="en-GB" sz="2000" b="1" dirty="0" smtClean="0"/>
              <a:t>ESTRATEGIA NACIONAL CONSERVACIÓN</a:t>
            </a:r>
          </a:p>
          <a:p>
            <a:pPr algn="ctr"/>
            <a:r>
              <a:rPr lang="en-GB" sz="2000" dirty="0" smtClean="0"/>
              <a:t>(2008)</a:t>
            </a:r>
            <a:endParaRPr lang="en-GB" sz="2000" dirty="0"/>
          </a:p>
          <a:p>
            <a:pPr algn="ctr"/>
            <a:r>
              <a:rPr lang="en-GB" sz="2000" i="1" dirty="0" smtClean="0"/>
              <a:t>-PROTOCOLOS Y RECOMENDACIONES-</a:t>
            </a:r>
          </a:p>
          <a:p>
            <a:pPr algn="ctr"/>
            <a:endParaRPr lang="en-GB" sz="2000" dirty="0" smtClean="0"/>
          </a:p>
          <a:p>
            <a:pPr algn="ctr"/>
            <a:r>
              <a:rPr lang="en-GB" sz="2000" b="1" dirty="0" smtClean="0"/>
              <a:t>PLAN DE Rec. y Con. DE INVERTEBRADOS AMENAZADOS Y FANERÓGAMAS DEL MEDIO MARINO</a:t>
            </a:r>
          </a:p>
          <a:p>
            <a:pPr algn="ctr"/>
            <a:r>
              <a:rPr lang="en-GB" sz="2000" dirty="0" smtClean="0"/>
              <a:t>(7 NOVIEMBRE 2017)</a:t>
            </a:r>
          </a:p>
          <a:p>
            <a:pPr algn="ctr"/>
            <a:endParaRPr lang="en-GB" sz="2000" dirty="0"/>
          </a:p>
          <a:p>
            <a:pPr algn="ctr"/>
            <a:endParaRPr lang="en-GB" sz="2000" dirty="0"/>
          </a:p>
        </p:txBody>
      </p:sp>
      <p:sp>
        <p:nvSpPr>
          <p:cNvPr id="3" name="2 CuadroTexto"/>
          <p:cNvSpPr txBox="1"/>
          <p:nvPr/>
        </p:nvSpPr>
        <p:spPr>
          <a:xfrm>
            <a:off x="251520" y="4221088"/>
            <a:ext cx="8568952" cy="584775"/>
          </a:xfrm>
          <a:prstGeom prst="rect">
            <a:avLst/>
          </a:prstGeom>
          <a:noFill/>
        </p:spPr>
        <p:txBody>
          <a:bodyPr wrap="square" rtlCol="0">
            <a:spAutoFit/>
          </a:bodyPr>
          <a:lstStyle/>
          <a:p>
            <a:pPr algn="ctr"/>
            <a:r>
              <a:rPr lang="en-GB" sz="3200" dirty="0" smtClean="0"/>
              <a:t>CONCIENCIACIÓN y PARTICIPACIÓN CIUDADANA</a:t>
            </a:r>
            <a:endParaRPr lang="en-GB" sz="3200" dirty="0"/>
          </a:p>
        </p:txBody>
      </p:sp>
      <p:pic>
        <p:nvPicPr>
          <p:cNvPr id="13314" name="Picture 2" descr="Pinna nobilis"/>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7504" y="5117138"/>
            <a:ext cx="2256185" cy="1692139"/>
          </a:xfrm>
          <a:prstGeom prst="rect">
            <a:avLst/>
          </a:prstGeom>
          <a:noFill/>
          <a:extLst>
            <a:ext uri="{909E8E84-426E-40DD-AFC4-6F175D3DCCD1}">
              <a14:hiddenFill xmlns:a14="http://schemas.microsoft.com/office/drawing/2010/main">
                <a:solidFill>
                  <a:srgbClr val="FFFFFF"/>
                </a:solidFill>
              </a14:hiddenFill>
            </a:ext>
          </a:extLst>
        </p:spPr>
      </p:pic>
      <p:pic>
        <p:nvPicPr>
          <p:cNvPr id="13315" name="Picture 3" descr="C:\Users\ACER\Desktop\Biología Marina\Bibliografía\BIO. MARINA\Papers mios\Charonia lampas\Figure 3. Charonias DEF DEF.JP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12755"/>
          <a:stretch/>
        </p:blipFill>
        <p:spPr bwMode="auto">
          <a:xfrm>
            <a:off x="2483768" y="5117138"/>
            <a:ext cx="2210027" cy="1696238"/>
          </a:xfrm>
          <a:prstGeom prst="rect">
            <a:avLst/>
          </a:prstGeom>
          <a:noFill/>
          <a:extLst>
            <a:ext uri="{909E8E84-426E-40DD-AFC4-6F175D3DCCD1}">
              <a14:hiddenFill xmlns:a14="http://schemas.microsoft.com/office/drawing/2010/main">
                <a:solidFill>
                  <a:srgbClr val="FFFFFF"/>
                </a:solidFill>
              </a14:hiddenFill>
            </a:ext>
          </a:extLst>
        </p:spPr>
      </p:pic>
      <p:pic>
        <p:nvPicPr>
          <p:cNvPr id="13316" name="Picture 4" descr="C:\Users\ACER\Desktop\Biología Marina\CUASS\CUASS\CUASS Anuario\CUASS 2015\Actividades 2015\Salidas 2015\Tarifa. Buceo Ambiental fanerógamas - Rescue\Javi. Campaña cymodocea\8.JPG"/>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l="5385" r="9873"/>
          <a:stretch/>
        </p:blipFill>
        <p:spPr bwMode="auto">
          <a:xfrm>
            <a:off x="4815684" y="5117138"/>
            <a:ext cx="1916556" cy="1696238"/>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5" descr="C:\Users\ACER\Pictures\ISLA DEL PEREJIL SEPT - 2017\P1016866.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805301" y="5122053"/>
            <a:ext cx="2249735" cy="1687224"/>
          </a:xfrm>
          <a:prstGeom prst="rect">
            <a:avLst/>
          </a:prstGeom>
          <a:noFill/>
          <a:extLst>
            <a:ext uri="{909E8E84-426E-40DD-AFC4-6F175D3DCCD1}">
              <a14:hiddenFill xmlns:a14="http://schemas.microsoft.com/office/drawing/2010/main">
                <a:solidFill>
                  <a:srgbClr val="FFFFFF"/>
                </a:solidFill>
              </a14:hiddenFill>
            </a:ext>
          </a:extLst>
        </p:spPr>
      </p:pic>
      <p:sp>
        <p:nvSpPr>
          <p:cNvPr id="5" name="4 CuadroTexto"/>
          <p:cNvSpPr txBox="1"/>
          <p:nvPr/>
        </p:nvSpPr>
        <p:spPr>
          <a:xfrm>
            <a:off x="0" y="4725144"/>
            <a:ext cx="9144000" cy="369332"/>
          </a:xfrm>
          <a:prstGeom prst="rect">
            <a:avLst/>
          </a:prstGeom>
          <a:noFill/>
        </p:spPr>
        <p:txBody>
          <a:bodyPr wrap="square" rtlCol="0">
            <a:spAutoFit/>
          </a:bodyPr>
          <a:lstStyle/>
          <a:p>
            <a:pPr algn="ctr"/>
            <a:r>
              <a:rPr lang="es-ES" dirty="0"/>
              <a:t>Definición y cartografía de áreas críticas y sensibles - </a:t>
            </a:r>
            <a:r>
              <a:rPr lang="es-ES" dirty="0" smtClean="0"/>
              <a:t>participación </a:t>
            </a:r>
            <a:r>
              <a:rPr lang="es-ES" dirty="0"/>
              <a:t>activa en </a:t>
            </a:r>
            <a:r>
              <a:rPr lang="es-ES" dirty="0" smtClean="0"/>
              <a:t>grupos </a:t>
            </a:r>
            <a:r>
              <a:rPr lang="es-ES" dirty="0"/>
              <a:t>de </a:t>
            </a:r>
            <a:r>
              <a:rPr lang="es-ES" dirty="0" smtClean="0"/>
              <a:t>trabajo</a:t>
            </a:r>
            <a:endParaRPr lang="en-GB" dirty="0"/>
          </a:p>
        </p:txBody>
      </p:sp>
    </p:spTree>
    <p:extLst>
      <p:ext uri="{BB962C8B-B14F-4D97-AF65-F5344CB8AC3E}">
        <p14:creationId xmlns:p14="http://schemas.microsoft.com/office/powerpoint/2010/main" val="404183743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n-GB"/>
          </a:p>
        </p:txBody>
      </p:sp>
      <p:sp>
        <p:nvSpPr>
          <p:cNvPr id="3" name="2 Marcador de contenido"/>
          <p:cNvSpPr>
            <a:spLocks noGrp="1"/>
          </p:cNvSpPr>
          <p:nvPr>
            <p:ph idx="1"/>
          </p:nvPr>
        </p:nvSpPr>
        <p:spPr/>
        <p:txBody>
          <a:bodyPr/>
          <a:lstStyle/>
          <a:p>
            <a:endParaRPr lang="en-GB"/>
          </a:p>
        </p:txBody>
      </p:sp>
      <p:pic>
        <p:nvPicPr>
          <p:cNvPr id="4" name="Picture 5" descr="C:\Users\ACER\Pictures\ISLA DEL PEREJIL SEPT - 2017\P1016866.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6512" y="1"/>
            <a:ext cx="9180511" cy="68850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0871607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xfrm>
            <a:off x="539552" y="-18256"/>
            <a:ext cx="8229600" cy="1143000"/>
          </a:xfrm>
        </p:spPr>
        <p:txBody>
          <a:bodyPr/>
          <a:lstStyle/>
          <a:p>
            <a:r>
              <a:rPr lang="en-GB" dirty="0" smtClean="0"/>
              <a:t>¿Para </a:t>
            </a:r>
            <a:r>
              <a:rPr lang="en-GB" dirty="0" err="1" smtClean="0"/>
              <a:t>qué</a:t>
            </a:r>
            <a:r>
              <a:rPr lang="en-GB" dirty="0" smtClean="0"/>
              <a:t> </a:t>
            </a:r>
            <a:r>
              <a:rPr lang="en-GB" dirty="0" err="1" smtClean="0"/>
              <a:t>sirven</a:t>
            </a:r>
            <a:r>
              <a:rPr lang="en-GB" dirty="0" smtClean="0"/>
              <a:t> las </a:t>
            </a:r>
            <a:r>
              <a:rPr lang="en-GB" dirty="0" err="1" smtClean="0"/>
              <a:t>lapas</a:t>
            </a:r>
            <a:r>
              <a:rPr lang="en-GB" dirty="0" smtClean="0"/>
              <a:t>?</a:t>
            </a:r>
            <a:endParaRPr lang="en-GB" dirty="0"/>
          </a:p>
        </p:txBody>
      </p:sp>
      <p:pic>
        <p:nvPicPr>
          <p:cNvPr id="4098" name="Picture 2" descr="C:\Users\ACER\Desktop\Biología Marina\Bibliografía\OTROS\Datos Ceuta\Fauna de Ceuta I\Animales Intermareales\PF+DP (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1124744"/>
            <a:ext cx="4642645" cy="3481824"/>
          </a:xfrm>
          <a:prstGeom prst="rect">
            <a:avLst/>
          </a:prstGeom>
          <a:noFill/>
          <a:extLst>
            <a:ext uri="{909E8E84-426E-40DD-AFC4-6F175D3DCCD1}">
              <a14:hiddenFill xmlns:a14="http://schemas.microsoft.com/office/drawing/2010/main">
                <a:solidFill>
                  <a:srgbClr val="FFFFFF"/>
                </a:solidFill>
              </a14:hiddenFill>
            </a:ext>
          </a:extLst>
        </p:spPr>
      </p:pic>
      <p:sp>
        <p:nvSpPr>
          <p:cNvPr id="4" name="3 CuadroTexto"/>
          <p:cNvSpPr txBox="1"/>
          <p:nvPr/>
        </p:nvSpPr>
        <p:spPr>
          <a:xfrm>
            <a:off x="107504" y="4689718"/>
            <a:ext cx="4463133" cy="2123658"/>
          </a:xfrm>
          <a:prstGeom prst="rect">
            <a:avLst/>
          </a:prstGeom>
          <a:noFill/>
        </p:spPr>
        <p:txBody>
          <a:bodyPr wrap="square" rtlCol="0">
            <a:spAutoFit/>
          </a:bodyPr>
          <a:lstStyle/>
          <a:p>
            <a:pPr algn="ctr"/>
            <a:r>
              <a:rPr lang="en-GB" sz="2400" b="1" dirty="0" err="1" smtClean="0"/>
              <a:t>Servicios</a:t>
            </a:r>
            <a:r>
              <a:rPr lang="en-GB" sz="2400" b="1" dirty="0" smtClean="0"/>
              <a:t> </a:t>
            </a:r>
            <a:r>
              <a:rPr lang="en-GB" sz="2400" b="1" dirty="0" err="1" smtClean="0"/>
              <a:t>ecosistémicos</a:t>
            </a:r>
            <a:endParaRPr lang="en-GB" sz="2400" b="1" dirty="0" smtClean="0"/>
          </a:p>
          <a:p>
            <a:pPr algn="ctr"/>
            <a:endParaRPr lang="en-GB" sz="1100" dirty="0"/>
          </a:p>
          <a:p>
            <a:pPr algn="ctr"/>
            <a:r>
              <a:rPr lang="en-GB" sz="2400" dirty="0" smtClean="0"/>
              <a:t>Uno de </a:t>
            </a:r>
            <a:r>
              <a:rPr lang="en-GB" sz="2400" dirty="0" err="1" smtClean="0"/>
              <a:t>los</a:t>
            </a:r>
            <a:r>
              <a:rPr lang="en-GB" sz="2400" dirty="0" smtClean="0"/>
              <a:t> ramoneadores con mayor </a:t>
            </a:r>
            <a:r>
              <a:rPr lang="en-GB" sz="2400" dirty="0" err="1" smtClean="0"/>
              <a:t>importancia</a:t>
            </a:r>
            <a:r>
              <a:rPr lang="en-GB" sz="2400" dirty="0" smtClean="0"/>
              <a:t> </a:t>
            </a:r>
            <a:r>
              <a:rPr lang="en-GB" sz="2400" dirty="0" err="1" smtClean="0"/>
              <a:t>en</a:t>
            </a:r>
            <a:r>
              <a:rPr lang="en-GB" sz="2400" dirty="0" smtClean="0"/>
              <a:t> zonas </a:t>
            </a:r>
            <a:r>
              <a:rPr lang="en-GB" sz="2400" dirty="0" err="1" smtClean="0"/>
              <a:t>templadas</a:t>
            </a:r>
            <a:r>
              <a:rPr lang="en-GB" sz="2400" dirty="0" smtClean="0"/>
              <a:t> “</a:t>
            </a:r>
            <a:r>
              <a:rPr lang="en-GB" sz="2400" dirty="0" err="1" smtClean="0"/>
              <a:t>mantienen</a:t>
            </a:r>
            <a:r>
              <a:rPr lang="en-GB" sz="2400" dirty="0" smtClean="0"/>
              <a:t> a </a:t>
            </a:r>
            <a:r>
              <a:rPr lang="en-GB" sz="2400" dirty="0" err="1" smtClean="0"/>
              <a:t>raya</a:t>
            </a:r>
            <a:r>
              <a:rPr lang="en-GB" sz="2400" dirty="0" smtClean="0"/>
              <a:t>” </a:t>
            </a:r>
            <a:r>
              <a:rPr lang="en-GB" sz="2400" i="1" dirty="0" err="1" smtClean="0"/>
              <a:t>Chthamalus</a:t>
            </a:r>
            <a:r>
              <a:rPr lang="en-GB" sz="2400" dirty="0" smtClean="0"/>
              <a:t> y </a:t>
            </a:r>
            <a:r>
              <a:rPr lang="en-GB" sz="2400" dirty="0" err="1" smtClean="0"/>
              <a:t>algas</a:t>
            </a:r>
            <a:endParaRPr lang="en-GB" sz="2000" dirty="0"/>
          </a:p>
        </p:txBody>
      </p:sp>
      <p:pic>
        <p:nvPicPr>
          <p:cNvPr id="6"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0800000">
            <a:off x="5116188" y="1124744"/>
            <a:ext cx="3438747" cy="252965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7 CuadroTexto"/>
          <p:cNvSpPr txBox="1"/>
          <p:nvPr/>
        </p:nvSpPr>
        <p:spPr>
          <a:xfrm>
            <a:off x="4603994" y="3789040"/>
            <a:ext cx="4463133" cy="2846933"/>
          </a:xfrm>
          <a:prstGeom prst="rect">
            <a:avLst/>
          </a:prstGeom>
          <a:noFill/>
        </p:spPr>
        <p:txBody>
          <a:bodyPr wrap="square" rtlCol="0">
            <a:spAutoFit/>
          </a:bodyPr>
          <a:lstStyle/>
          <a:p>
            <a:pPr algn="ctr"/>
            <a:r>
              <a:rPr lang="en-GB" sz="2400" b="1" dirty="0" err="1" smtClean="0"/>
              <a:t>Importancia</a:t>
            </a:r>
            <a:r>
              <a:rPr lang="en-GB" sz="2400" b="1" dirty="0" smtClean="0"/>
              <a:t> socio-</a:t>
            </a:r>
            <a:r>
              <a:rPr lang="en-GB" sz="2400" b="1" dirty="0" err="1" smtClean="0"/>
              <a:t>económica</a:t>
            </a:r>
            <a:endParaRPr lang="en-GB" sz="2400" b="1" dirty="0" smtClean="0"/>
          </a:p>
          <a:p>
            <a:pPr algn="ctr"/>
            <a:endParaRPr lang="en-GB" sz="1100" dirty="0"/>
          </a:p>
          <a:p>
            <a:pPr algn="ctr"/>
            <a:r>
              <a:rPr lang="en-GB" sz="2400" dirty="0" smtClean="0"/>
              <a:t>Uno de </a:t>
            </a:r>
            <a:r>
              <a:rPr lang="en-GB" sz="2400" dirty="0" err="1" smtClean="0"/>
              <a:t>los</a:t>
            </a:r>
            <a:r>
              <a:rPr lang="en-GB" sz="2400" dirty="0" smtClean="0"/>
              <a:t> ramoneadores con mayor </a:t>
            </a:r>
            <a:r>
              <a:rPr lang="en-GB" sz="2400" dirty="0" err="1" smtClean="0"/>
              <a:t>importancia</a:t>
            </a:r>
            <a:r>
              <a:rPr lang="en-GB" sz="2400" dirty="0" smtClean="0"/>
              <a:t> </a:t>
            </a:r>
            <a:r>
              <a:rPr lang="en-GB" sz="2400" dirty="0" err="1" smtClean="0"/>
              <a:t>en</a:t>
            </a:r>
            <a:r>
              <a:rPr lang="en-GB" sz="2400" dirty="0" smtClean="0"/>
              <a:t> zonas </a:t>
            </a:r>
            <a:r>
              <a:rPr lang="en-GB" sz="2400" dirty="0" err="1" smtClean="0"/>
              <a:t>templadas</a:t>
            </a:r>
            <a:r>
              <a:rPr lang="en-GB" sz="2400" dirty="0" smtClean="0"/>
              <a:t> “</a:t>
            </a:r>
            <a:r>
              <a:rPr lang="en-GB" sz="2400" dirty="0" err="1" smtClean="0"/>
              <a:t>mantienen</a:t>
            </a:r>
            <a:r>
              <a:rPr lang="en-GB" sz="2400" dirty="0" smtClean="0"/>
              <a:t> a </a:t>
            </a:r>
            <a:r>
              <a:rPr lang="en-GB" sz="2400" dirty="0" err="1" smtClean="0"/>
              <a:t>raya</a:t>
            </a:r>
            <a:r>
              <a:rPr lang="en-GB" sz="2400" dirty="0" smtClean="0"/>
              <a:t>” </a:t>
            </a:r>
            <a:r>
              <a:rPr lang="en-GB" sz="2400" i="1" dirty="0" err="1" smtClean="0"/>
              <a:t>Chthamalus</a:t>
            </a:r>
            <a:r>
              <a:rPr lang="en-GB" sz="2400" dirty="0"/>
              <a:t>,</a:t>
            </a:r>
            <a:r>
              <a:rPr lang="en-GB" sz="2400" dirty="0" smtClean="0"/>
              <a:t> </a:t>
            </a:r>
            <a:r>
              <a:rPr lang="en-GB" sz="2400" dirty="0" err="1" smtClean="0"/>
              <a:t>algas</a:t>
            </a:r>
            <a:r>
              <a:rPr lang="en-GB" sz="2400" dirty="0" smtClean="0"/>
              <a:t>…</a:t>
            </a:r>
          </a:p>
          <a:p>
            <a:pPr algn="ctr"/>
            <a:r>
              <a:rPr lang="en-GB" sz="2400" dirty="0" smtClean="0"/>
              <a:t>…Y forma parte de </a:t>
            </a:r>
            <a:r>
              <a:rPr lang="en-GB" sz="2400" dirty="0" err="1" smtClean="0"/>
              <a:t>nuestro</a:t>
            </a:r>
            <a:endParaRPr lang="en-GB" sz="2000" dirty="0" smtClean="0"/>
          </a:p>
          <a:p>
            <a:pPr algn="ctr"/>
            <a:r>
              <a:rPr lang="en-GB" sz="2400" b="1" dirty="0" err="1" smtClean="0"/>
              <a:t>Patrimonio</a:t>
            </a:r>
            <a:r>
              <a:rPr lang="en-GB" sz="2400" b="1" dirty="0" smtClean="0"/>
              <a:t> natural</a:t>
            </a:r>
            <a:endParaRPr lang="en-GB" sz="2000" b="1" dirty="0"/>
          </a:p>
        </p:txBody>
      </p:sp>
    </p:spTree>
    <p:extLst>
      <p:ext uri="{BB962C8B-B14F-4D97-AF65-F5344CB8AC3E}">
        <p14:creationId xmlns:p14="http://schemas.microsoft.com/office/powerpoint/2010/main" val="204218780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2">
            <a:lumMod val="40000"/>
            <a:lumOff val="60000"/>
          </a:schemeClr>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xfrm>
            <a:off x="-417240" y="-99392"/>
            <a:ext cx="8229600" cy="1143000"/>
          </a:xfrm>
        </p:spPr>
        <p:txBody>
          <a:bodyPr>
            <a:normAutofit/>
          </a:bodyPr>
          <a:lstStyle/>
          <a:p>
            <a:r>
              <a:rPr lang="en-GB" dirty="0" err="1" smtClean="0"/>
              <a:t>Amenazas</a:t>
            </a:r>
            <a:endParaRPr lang="en-GB" dirty="0"/>
          </a:p>
        </p:txBody>
      </p:sp>
      <p:pic>
        <p:nvPicPr>
          <p:cNvPr id="5122" name="Picture 2" descr="C:\Users\ACER\Downloads\WhatsApp Image 2018-02-21 at 19.05.12.jpeg"/>
          <p:cNvPicPr>
            <a:picLocks noChangeAspect="1" noChangeArrowheads="1"/>
          </p:cNvPicPr>
          <p:nvPr/>
        </p:nvPicPr>
        <p:blipFill rotWithShape="1">
          <a:blip r:embed="rId2">
            <a:extLst>
              <a:ext uri="{28A0092B-C50C-407E-A947-70E740481C1C}">
                <a14:useLocalDpi xmlns:a14="http://schemas.microsoft.com/office/drawing/2010/main" val="0"/>
              </a:ext>
            </a:extLst>
          </a:blip>
          <a:srcRect l="5197" r="6897"/>
          <a:stretch/>
        </p:blipFill>
        <p:spPr bwMode="auto">
          <a:xfrm>
            <a:off x="0" y="1006920"/>
            <a:ext cx="9144000" cy="5851080"/>
          </a:xfrm>
          <a:prstGeom prst="rect">
            <a:avLst/>
          </a:prstGeom>
          <a:noFill/>
          <a:extLst>
            <a:ext uri="{909E8E84-426E-40DD-AFC4-6F175D3DCCD1}">
              <a14:hiddenFill xmlns:a14="http://schemas.microsoft.com/office/drawing/2010/main">
                <a:solidFill>
                  <a:srgbClr val="FFFFFF"/>
                </a:solidFill>
              </a14:hiddenFill>
            </a:ext>
          </a:extLst>
        </p:spPr>
      </p:pic>
      <p:pic>
        <p:nvPicPr>
          <p:cNvPr id="7169" name="Picture 1"/>
          <p:cNvPicPr>
            <a:picLocks noChangeAspect="1" noChangeArrowheads="1"/>
          </p:cNvPicPr>
          <p:nvPr/>
        </p:nvPicPr>
        <p:blipFill rotWithShape="1">
          <a:blip r:embed="rId3">
            <a:extLst>
              <a:ext uri="{28A0092B-C50C-407E-A947-70E740481C1C}">
                <a14:useLocalDpi xmlns:a14="http://schemas.microsoft.com/office/drawing/2010/main" val="0"/>
              </a:ext>
            </a:extLst>
          </a:blip>
          <a:srcRect l="14837" t="28373" r="67203" b="8929"/>
          <a:stretch/>
        </p:blipFill>
        <p:spPr bwMode="auto">
          <a:xfrm>
            <a:off x="7280418" y="0"/>
            <a:ext cx="1863582" cy="365771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2 CuadroTexto"/>
          <p:cNvSpPr txBox="1"/>
          <p:nvPr/>
        </p:nvSpPr>
        <p:spPr>
          <a:xfrm>
            <a:off x="8028384" y="1700808"/>
            <a:ext cx="360040" cy="369332"/>
          </a:xfrm>
          <a:prstGeom prst="rect">
            <a:avLst/>
          </a:prstGeom>
          <a:solidFill>
            <a:schemeClr val="bg1"/>
          </a:solidFill>
        </p:spPr>
        <p:txBody>
          <a:bodyPr wrap="square" rtlCol="0">
            <a:spAutoFit/>
          </a:bodyPr>
          <a:lstStyle/>
          <a:p>
            <a:endParaRPr lang="en-GB" dirty="0"/>
          </a:p>
        </p:txBody>
      </p:sp>
      <p:sp>
        <p:nvSpPr>
          <p:cNvPr id="4" name="3 CuadroTexto"/>
          <p:cNvSpPr txBox="1"/>
          <p:nvPr/>
        </p:nvSpPr>
        <p:spPr>
          <a:xfrm>
            <a:off x="5256584" y="6482020"/>
            <a:ext cx="3995936" cy="369332"/>
          </a:xfrm>
          <a:prstGeom prst="rect">
            <a:avLst/>
          </a:prstGeom>
          <a:noFill/>
        </p:spPr>
        <p:txBody>
          <a:bodyPr wrap="square" rtlCol="0">
            <a:spAutoFit/>
          </a:bodyPr>
          <a:lstStyle/>
          <a:p>
            <a:pPr algn="ctr"/>
            <a:r>
              <a:rPr lang="en-GB" dirty="0" err="1" smtClean="0">
                <a:solidFill>
                  <a:schemeClr val="bg1"/>
                </a:solidFill>
              </a:rPr>
              <a:t>Desde</a:t>
            </a:r>
            <a:r>
              <a:rPr lang="en-GB" dirty="0" smtClean="0">
                <a:solidFill>
                  <a:schemeClr val="bg1"/>
                </a:solidFill>
              </a:rPr>
              <a:t> el </a:t>
            </a:r>
            <a:r>
              <a:rPr lang="en-GB" dirty="0" err="1" smtClean="0">
                <a:solidFill>
                  <a:schemeClr val="bg1"/>
                </a:solidFill>
              </a:rPr>
              <a:t>Cuaternario</a:t>
            </a:r>
            <a:r>
              <a:rPr lang="en-GB" dirty="0" smtClean="0">
                <a:solidFill>
                  <a:schemeClr val="bg1"/>
                </a:solidFill>
              </a:rPr>
              <a:t> (2,5 MA </a:t>
            </a:r>
            <a:r>
              <a:rPr lang="en-GB" dirty="0" err="1" smtClean="0">
                <a:solidFill>
                  <a:schemeClr val="bg1"/>
                </a:solidFill>
              </a:rPr>
              <a:t>atrás</a:t>
            </a:r>
            <a:r>
              <a:rPr lang="en-GB" dirty="0" smtClean="0">
                <a:solidFill>
                  <a:schemeClr val="bg1"/>
                </a:solidFill>
              </a:rPr>
              <a:t>)</a:t>
            </a:r>
            <a:endParaRPr lang="en-GB" dirty="0">
              <a:solidFill>
                <a:schemeClr val="bg1"/>
              </a:solidFill>
            </a:endParaRPr>
          </a:p>
        </p:txBody>
      </p:sp>
    </p:spTree>
    <p:extLst>
      <p:ext uri="{BB962C8B-B14F-4D97-AF65-F5344CB8AC3E}">
        <p14:creationId xmlns:p14="http://schemas.microsoft.com/office/powerpoint/2010/main" val="235499469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2">
            <a:lumMod val="40000"/>
            <a:lumOff val="60000"/>
          </a:schemeClr>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xfrm>
            <a:off x="467544" y="0"/>
            <a:ext cx="8229600" cy="1143000"/>
          </a:xfrm>
        </p:spPr>
        <p:txBody>
          <a:bodyPr>
            <a:normAutofit/>
          </a:bodyPr>
          <a:lstStyle/>
          <a:p>
            <a:r>
              <a:rPr lang="en-GB" dirty="0" err="1" smtClean="0"/>
              <a:t>Amenazas</a:t>
            </a:r>
            <a:endParaRPr lang="en-GB" dirty="0"/>
          </a:p>
        </p:txBody>
      </p:sp>
      <p:pic>
        <p:nvPicPr>
          <p:cNvPr id="6146" name="Picture 2" descr="C:\Users\ACER\Downloads\ESCRITORIO\Biblio\Bibliografía\OTROS\Datos Ceuta\Fauna de Ceuta I\Animales Intermareales\Basura J.XXIII.JP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13402" t="33121" r="7466" b="-1"/>
          <a:stretch/>
        </p:blipFill>
        <p:spPr bwMode="auto">
          <a:xfrm>
            <a:off x="-1" y="1057275"/>
            <a:ext cx="9144001" cy="57959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4315879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2">
            <a:lumMod val="40000"/>
            <a:lumOff val="60000"/>
          </a:schemeClr>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xfrm>
            <a:off x="467544" y="0"/>
            <a:ext cx="8229600" cy="1143000"/>
          </a:xfrm>
        </p:spPr>
        <p:txBody>
          <a:bodyPr>
            <a:normAutofit/>
          </a:bodyPr>
          <a:lstStyle/>
          <a:p>
            <a:r>
              <a:rPr lang="en-GB" dirty="0" err="1" smtClean="0"/>
              <a:t>Amenazas</a:t>
            </a:r>
            <a:endParaRPr lang="en-GB" dirty="0"/>
          </a:p>
        </p:txBody>
      </p:sp>
      <p:pic>
        <p:nvPicPr>
          <p:cNvPr id="8194" name="Picture 2" descr="Marea negra. Prestige Galicia 2002 - YouTube"/>
          <p:cNvPicPr>
            <a:picLocks noChangeAspect="1" noChangeArrowheads="1"/>
          </p:cNvPicPr>
          <p:nvPr/>
        </p:nvPicPr>
        <p:blipFill rotWithShape="1">
          <a:blip r:embed="rId2">
            <a:extLst>
              <a:ext uri="{28A0092B-C50C-407E-A947-70E740481C1C}">
                <a14:useLocalDpi xmlns:a14="http://schemas.microsoft.com/office/drawing/2010/main" val="0"/>
              </a:ext>
            </a:extLst>
          </a:blip>
          <a:srcRect l="7974" r="11077"/>
          <a:stretch/>
        </p:blipFill>
        <p:spPr bwMode="auto">
          <a:xfrm>
            <a:off x="0" y="1035495"/>
            <a:ext cx="9144000" cy="63539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4559421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xfrm>
            <a:off x="467544" y="0"/>
            <a:ext cx="8229600" cy="1143000"/>
          </a:xfrm>
        </p:spPr>
        <p:txBody>
          <a:bodyPr>
            <a:normAutofit/>
          </a:bodyPr>
          <a:lstStyle/>
          <a:p>
            <a:r>
              <a:rPr lang="en-GB" u="sng" dirty="0" smtClean="0"/>
              <a:t>Estado actual de las </a:t>
            </a:r>
            <a:r>
              <a:rPr lang="en-GB" u="sng" dirty="0" err="1" smtClean="0"/>
              <a:t>poblaciones</a:t>
            </a:r>
            <a:endParaRPr lang="en-GB" u="sng" dirty="0"/>
          </a:p>
        </p:txBody>
      </p:sp>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0528" y="908720"/>
            <a:ext cx="4922048" cy="3591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CuadroTexto"/>
          <p:cNvSpPr txBox="1"/>
          <p:nvPr/>
        </p:nvSpPr>
        <p:spPr>
          <a:xfrm>
            <a:off x="539552" y="1161619"/>
            <a:ext cx="2664296" cy="461665"/>
          </a:xfrm>
          <a:prstGeom prst="rect">
            <a:avLst/>
          </a:prstGeom>
          <a:noFill/>
        </p:spPr>
        <p:txBody>
          <a:bodyPr wrap="square" rtlCol="0">
            <a:spAutoFit/>
          </a:bodyPr>
          <a:lstStyle/>
          <a:p>
            <a:pPr algn="ctr"/>
            <a:r>
              <a:rPr lang="en-GB" sz="2400" dirty="0" smtClean="0"/>
              <a:t>Ceuta</a:t>
            </a:r>
            <a:endParaRPr lang="en-GB" sz="2400" dirty="0"/>
          </a:p>
        </p:txBody>
      </p:sp>
      <p:pic>
        <p:nvPicPr>
          <p:cNvPr id="9220" name="Picture 4" descr="Foto aérea PUERTO de MELILL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88024" y="980728"/>
            <a:ext cx="4265925" cy="2857657"/>
          </a:xfrm>
          <a:prstGeom prst="rect">
            <a:avLst/>
          </a:prstGeom>
          <a:noFill/>
          <a:extLst>
            <a:ext uri="{909E8E84-426E-40DD-AFC4-6F175D3DCCD1}">
              <a14:hiddenFill xmlns:a14="http://schemas.microsoft.com/office/drawing/2010/main">
                <a:solidFill>
                  <a:srgbClr val="FFFFFF"/>
                </a:solidFill>
              </a14:hiddenFill>
            </a:ext>
          </a:extLst>
        </p:spPr>
      </p:pic>
      <p:sp>
        <p:nvSpPr>
          <p:cNvPr id="8" name="7 CuadroTexto"/>
          <p:cNvSpPr txBox="1"/>
          <p:nvPr/>
        </p:nvSpPr>
        <p:spPr>
          <a:xfrm>
            <a:off x="5646823" y="1061891"/>
            <a:ext cx="2664296" cy="461665"/>
          </a:xfrm>
          <a:prstGeom prst="rect">
            <a:avLst/>
          </a:prstGeom>
          <a:noFill/>
        </p:spPr>
        <p:txBody>
          <a:bodyPr wrap="square" rtlCol="0">
            <a:spAutoFit/>
          </a:bodyPr>
          <a:lstStyle/>
          <a:p>
            <a:pPr algn="ctr"/>
            <a:r>
              <a:rPr lang="en-GB" sz="2400" dirty="0" smtClean="0"/>
              <a:t>Melilla</a:t>
            </a:r>
            <a:endParaRPr lang="en-GB" sz="2400" dirty="0"/>
          </a:p>
        </p:txBody>
      </p:sp>
      <p:pic>
        <p:nvPicPr>
          <p:cNvPr id="9222" name="Picture 6" descr="alcantara.forogratis.es - View topic - El Tercio &quot;Gran ..."/>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481392" y="4607042"/>
            <a:ext cx="3285090" cy="2190060"/>
          </a:xfrm>
          <a:prstGeom prst="rect">
            <a:avLst/>
          </a:prstGeom>
          <a:noFill/>
          <a:extLst>
            <a:ext uri="{909E8E84-426E-40DD-AFC4-6F175D3DCCD1}">
              <a14:hiddenFill xmlns:a14="http://schemas.microsoft.com/office/drawing/2010/main">
                <a:solidFill>
                  <a:srgbClr val="FFFFFF"/>
                </a:solidFill>
              </a14:hiddenFill>
            </a:ext>
          </a:extLst>
        </p:spPr>
      </p:pic>
      <p:sp>
        <p:nvSpPr>
          <p:cNvPr id="10" name="9 CuadroTexto"/>
          <p:cNvSpPr txBox="1"/>
          <p:nvPr/>
        </p:nvSpPr>
        <p:spPr>
          <a:xfrm>
            <a:off x="5791789" y="4084359"/>
            <a:ext cx="2664296" cy="461665"/>
          </a:xfrm>
          <a:prstGeom prst="rect">
            <a:avLst/>
          </a:prstGeom>
          <a:noFill/>
        </p:spPr>
        <p:txBody>
          <a:bodyPr wrap="square" rtlCol="0">
            <a:spAutoFit/>
          </a:bodyPr>
          <a:lstStyle/>
          <a:p>
            <a:pPr algn="ctr"/>
            <a:r>
              <a:rPr lang="en-GB" sz="2400" dirty="0" err="1" smtClean="0"/>
              <a:t>Chafarinas</a:t>
            </a:r>
            <a:endParaRPr lang="en-GB" sz="2400" dirty="0"/>
          </a:p>
        </p:txBody>
      </p:sp>
      <p:pic>
        <p:nvPicPr>
          <p:cNvPr id="9224" name="Picture 8" descr="Aires marines protégées : Une charte pour les îles Habibas"/>
          <p:cNvPicPr>
            <a:picLocks noChangeAspect="1" noChangeArrowheads="1"/>
          </p:cNvPicPr>
          <p:nvPr/>
        </p:nvPicPr>
        <p:blipFill rotWithShape="1">
          <a:blip r:embed="rId5">
            <a:extLst>
              <a:ext uri="{28A0092B-C50C-407E-A947-70E740481C1C}">
                <a14:useLocalDpi xmlns:a14="http://schemas.microsoft.com/office/drawing/2010/main" val="0"/>
              </a:ext>
            </a:extLst>
          </a:blip>
          <a:srcRect l="23186" t="606" r="21569" b="-606"/>
          <a:stretch/>
        </p:blipFill>
        <p:spPr bwMode="auto">
          <a:xfrm>
            <a:off x="3470498" y="4623316"/>
            <a:ext cx="1841731" cy="2190060"/>
          </a:xfrm>
          <a:prstGeom prst="rect">
            <a:avLst/>
          </a:prstGeom>
          <a:noFill/>
          <a:extLst>
            <a:ext uri="{909E8E84-426E-40DD-AFC4-6F175D3DCCD1}">
              <a14:hiddenFill xmlns:a14="http://schemas.microsoft.com/office/drawing/2010/main">
                <a:solidFill>
                  <a:srgbClr val="FFFFFF"/>
                </a:solidFill>
              </a14:hiddenFill>
            </a:ext>
          </a:extLst>
        </p:spPr>
      </p:pic>
      <p:sp>
        <p:nvSpPr>
          <p:cNvPr id="12" name="11 CuadroTexto"/>
          <p:cNvSpPr txBox="1"/>
          <p:nvPr/>
        </p:nvSpPr>
        <p:spPr>
          <a:xfrm>
            <a:off x="2771800" y="4607042"/>
            <a:ext cx="2664296" cy="461665"/>
          </a:xfrm>
          <a:prstGeom prst="rect">
            <a:avLst/>
          </a:prstGeom>
          <a:noFill/>
        </p:spPr>
        <p:txBody>
          <a:bodyPr wrap="square" rtlCol="0">
            <a:spAutoFit/>
          </a:bodyPr>
          <a:lstStyle/>
          <a:p>
            <a:pPr algn="ctr"/>
            <a:r>
              <a:rPr lang="en-GB" sz="2400" dirty="0" err="1" smtClean="0"/>
              <a:t>Habibas</a:t>
            </a:r>
            <a:endParaRPr lang="en-GB" sz="2400" dirty="0"/>
          </a:p>
        </p:txBody>
      </p:sp>
      <p:pic>
        <p:nvPicPr>
          <p:cNvPr id="9226" name="Picture 10" descr="Zembra Island Tunisia - جزيرة زمبرة تونس | Doovi"/>
          <p:cNvPicPr>
            <a:picLocks noChangeAspect="1" noChangeArrowheads="1"/>
          </p:cNvPicPr>
          <p:nvPr/>
        </p:nvPicPr>
        <p:blipFill rotWithShape="1">
          <a:blip r:embed="rId6">
            <a:extLst>
              <a:ext uri="{28A0092B-C50C-407E-A947-70E740481C1C}">
                <a14:useLocalDpi xmlns:a14="http://schemas.microsoft.com/office/drawing/2010/main" val="0"/>
              </a:ext>
            </a:extLst>
          </a:blip>
          <a:srcRect l="19718" t="24323" r="16155" b="22056"/>
          <a:stretch/>
        </p:blipFill>
        <p:spPr bwMode="auto">
          <a:xfrm>
            <a:off x="212097" y="4974679"/>
            <a:ext cx="2931887" cy="1838697"/>
          </a:xfrm>
          <a:prstGeom prst="rect">
            <a:avLst/>
          </a:prstGeom>
          <a:noFill/>
          <a:extLst>
            <a:ext uri="{909E8E84-426E-40DD-AFC4-6F175D3DCCD1}">
              <a14:hiddenFill xmlns:a14="http://schemas.microsoft.com/office/drawing/2010/main">
                <a:solidFill>
                  <a:srgbClr val="FFFFFF"/>
                </a:solidFill>
              </a14:hiddenFill>
            </a:ext>
          </a:extLst>
        </p:spPr>
      </p:pic>
      <p:sp>
        <p:nvSpPr>
          <p:cNvPr id="14" name="13 CuadroTexto"/>
          <p:cNvSpPr txBox="1"/>
          <p:nvPr/>
        </p:nvSpPr>
        <p:spPr>
          <a:xfrm>
            <a:off x="345892" y="4546024"/>
            <a:ext cx="2664296" cy="461665"/>
          </a:xfrm>
          <a:prstGeom prst="rect">
            <a:avLst/>
          </a:prstGeom>
          <a:noFill/>
        </p:spPr>
        <p:txBody>
          <a:bodyPr wrap="square" rtlCol="0">
            <a:spAutoFit/>
          </a:bodyPr>
          <a:lstStyle/>
          <a:p>
            <a:pPr algn="ctr"/>
            <a:r>
              <a:rPr lang="en-GB" sz="2400" dirty="0" err="1" smtClean="0"/>
              <a:t>Zembra</a:t>
            </a:r>
            <a:endParaRPr lang="en-GB" sz="2400" dirty="0"/>
          </a:p>
        </p:txBody>
      </p:sp>
    </p:spTree>
    <p:extLst>
      <p:ext uri="{BB962C8B-B14F-4D97-AF65-F5344CB8AC3E}">
        <p14:creationId xmlns:p14="http://schemas.microsoft.com/office/powerpoint/2010/main" val="11218934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xfrm>
            <a:off x="467544" y="-171400"/>
            <a:ext cx="8229600" cy="1143000"/>
          </a:xfrm>
        </p:spPr>
        <p:txBody>
          <a:bodyPr>
            <a:normAutofit/>
          </a:bodyPr>
          <a:lstStyle/>
          <a:p>
            <a:r>
              <a:rPr lang="en-GB" u="sng" dirty="0" err="1" smtClean="0"/>
              <a:t>Poblaciones</a:t>
            </a:r>
            <a:r>
              <a:rPr lang="en-GB" u="sng" dirty="0" smtClean="0"/>
              <a:t> </a:t>
            </a:r>
            <a:r>
              <a:rPr lang="en-GB" u="sng" dirty="0" err="1" smtClean="0"/>
              <a:t>en</a:t>
            </a:r>
            <a:r>
              <a:rPr lang="en-GB" u="sng" dirty="0" smtClean="0"/>
              <a:t> la costa </a:t>
            </a:r>
            <a:r>
              <a:rPr lang="en-GB" u="sng" dirty="0" err="1" smtClean="0"/>
              <a:t>europea</a:t>
            </a:r>
            <a:endParaRPr lang="en-GB" u="sng" dirty="0"/>
          </a:p>
        </p:txBody>
      </p:sp>
      <p:pic>
        <p:nvPicPr>
          <p:cNvPr id="11268" name="Picture 4" descr="PF CPS Marina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56335" y="908720"/>
            <a:ext cx="3762152" cy="5320048"/>
          </a:xfrm>
          <a:prstGeom prst="rect">
            <a:avLst/>
          </a:prstGeom>
          <a:noFill/>
          <a:extLst>
            <a:ext uri="{909E8E84-426E-40DD-AFC4-6F175D3DCCD1}">
              <a14:hiddenFill xmlns:a14="http://schemas.microsoft.com/office/drawing/2010/main">
                <a:solidFill>
                  <a:srgbClr val="FFFFFF"/>
                </a:solidFill>
              </a14:hiddenFill>
            </a:ext>
          </a:extLst>
        </p:spPr>
      </p:pic>
      <p:sp>
        <p:nvSpPr>
          <p:cNvPr id="3" name="2 CuadroTexto"/>
          <p:cNvSpPr txBox="1"/>
          <p:nvPr/>
        </p:nvSpPr>
        <p:spPr>
          <a:xfrm>
            <a:off x="5418360" y="6115943"/>
            <a:ext cx="3906168" cy="769441"/>
          </a:xfrm>
          <a:prstGeom prst="rect">
            <a:avLst/>
          </a:prstGeom>
          <a:noFill/>
        </p:spPr>
        <p:txBody>
          <a:bodyPr wrap="square" rtlCol="0">
            <a:spAutoFit/>
          </a:bodyPr>
          <a:lstStyle/>
          <a:p>
            <a:pPr algn="ctr"/>
            <a:r>
              <a:rPr lang="en-GB" sz="4400" dirty="0" err="1" smtClean="0"/>
              <a:t>Cerdeña</a:t>
            </a:r>
            <a:endParaRPr lang="en-GB" sz="4400" dirty="0"/>
          </a:p>
        </p:txBody>
      </p:sp>
      <p:sp>
        <p:nvSpPr>
          <p:cNvPr id="16" name="15 CuadroTexto"/>
          <p:cNvSpPr txBox="1"/>
          <p:nvPr/>
        </p:nvSpPr>
        <p:spPr>
          <a:xfrm>
            <a:off x="652421" y="6088559"/>
            <a:ext cx="3906168" cy="769441"/>
          </a:xfrm>
          <a:prstGeom prst="rect">
            <a:avLst/>
          </a:prstGeom>
          <a:noFill/>
        </p:spPr>
        <p:txBody>
          <a:bodyPr wrap="square" rtlCol="0">
            <a:spAutoFit/>
          </a:bodyPr>
          <a:lstStyle/>
          <a:p>
            <a:pPr algn="ctr"/>
            <a:r>
              <a:rPr lang="en-GB" sz="4400" dirty="0" smtClean="0"/>
              <a:t>Sicilia</a:t>
            </a:r>
            <a:endParaRPr lang="en-GB" sz="4400" dirty="0"/>
          </a:p>
        </p:txBody>
      </p:sp>
      <p:sp>
        <p:nvSpPr>
          <p:cNvPr id="4" name="3 CuadroTexto"/>
          <p:cNvSpPr txBox="1"/>
          <p:nvPr/>
        </p:nvSpPr>
        <p:spPr>
          <a:xfrm>
            <a:off x="652420" y="5733256"/>
            <a:ext cx="4495643" cy="369332"/>
          </a:xfrm>
          <a:prstGeom prst="rect">
            <a:avLst/>
          </a:prstGeom>
          <a:noFill/>
        </p:spPr>
        <p:txBody>
          <a:bodyPr wrap="square" rtlCol="0">
            <a:spAutoFit/>
          </a:bodyPr>
          <a:lstStyle/>
          <a:p>
            <a:r>
              <a:rPr lang="en-GB" dirty="0" smtClean="0"/>
              <a:t>Isola di Mal di </a:t>
            </a:r>
            <a:r>
              <a:rPr lang="en-GB" dirty="0" err="1" smtClean="0"/>
              <a:t>Ventre</a:t>
            </a:r>
            <a:r>
              <a:rPr lang="en-GB" dirty="0" smtClean="0"/>
              <a:t> – </a:t>
            </a:r>
            <a:r>
              <a:rPr lang="en-GB" dirty="0" err="1" smtClean="0"/>
              <a:t>Área</a:t>
            </a:r>
            <a:r>
              <a:rPr lang="en-GB" dirty="0" smtClean="0"/>
              <a:t> Marina </a:t>
            </a:r>
            <a:r>
              <a:rPr lang="en-GB" dirty="0" err="1" smtClean="0"/>
              <a:t>Protegida</a:t>
            </a:r>
            <a:endParaRPr lang="en-GB" dirty="0"/>
          </a:p>
        </p:txBody>
      </p:sp>
      <p:pic>
        <p:nvPicPr>
          <p:cNvPr id="11270" name="Picture 6" descr="El presente y el futuro de la patella, en la jornada de ..."/>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t="12325" b="17491"/>
          <a:stretch/>
        </p:blipFill>
        <p:spPr bwMode="auto">
          <a:xfrm>
            <a:off x="322310" y="908720"/>
            <a:ext cx="4825753" cy="2540192"/>
          </a:xfrm>
          <a:prstGeom prst="rect">
            <a:avLst/>
          </a:prstGeom>
          <a:noFill/>
          <a:extLst>
            <a:ext uri="{909E8E84-426E-40DD-AFC4-6F175D3DCCD1}">
              <a14:hiddenFill xmlns:a14="http://schemas.microsoft.com/office/drawing/2010/main">
                <a:solidFill>
                  <a:srgbClr val="FFFFFF"/>
                </a:solidFill>
              </a14:hiddenFill>
            </a:ext>
          </a:extLst>
        </p:spPr>
      </p:pic>
      <p:sp>
        <p:nvSpPr>
          <p:cNvPr id="19" name="18 CuadroTexto"/>
          <p:cNvSpPr txBox="1"/>
          <p:nvPr/>
        </p:nvSpPr>
        <p:spPr>
          <a:xfrm>
            <a:off x="947157" y="3451647"/>
            <a:ext cx="3906168" cy="769441"/>
          </a:xfrm>
          <a:prstGeom prst="rect">
            <a:avLst/>
          </a:prstGeom>
          <a:noFill/>
        </p:spPr>
        <p:txBody>
          <a:bodyPr wrap="square" rtlCol="0">
            <a:spAutoFit/>
          </a:bodyPr>
          <a:lstStyle/>
          <a:p>
            <a:pPr algn="ctr"/>
            <a:r>
              <a:rPr lang="en-GB" sz="4400" dirty="0" smtClean="0"/>
              <a:t>Andalucía</a:t>
            </a:r>
            <a:endParaRPr lang="en-GB" sz="4400" dirty="0"/>
          </a:p>
        </p:txBody>
      </p:sp>
      <p:pic>
        <p:nvPicPr>
          <p:cNvPr id="11272" name="Picture 8" descr="https://images.duckduckgo.com/iu/?u=https%3A%2F%2Ftse1.mm.bing.net%2Fth%3Fid%3DOIP.QjuFsN3enXnlTZJ5jGwjnwHaE-%26pid%3D15.1&amp;f=1"/>
          <p:cNvPicPr>
            <a:picLocks noChangeAspect="1" noChangeArrowheads="1"/>
          </p:cNvPicPr>
          <p:nvPr/>
        </p:nvPicPr>
        <p:blipFill rotWithShape="1">
          <a:blip r:embed="rId4">
            <a:extLst>
              <a:ext uri="{28A0092B-C50C-407E-A947-70E740481C1C}">
                <a14:useLocalDpi xmlns:a14="http://schemas.microsoft.com/office/drawing/2010/main" val="0"/>
              </a:ext>
            </a:extLst>
          </a:blip>
          <a:srcRect t="20235" b="35898"/>
          <a:stretch/>
        </p:blipFill>
        <p:spPr bwMode="auto">
          <a:xfrm>
            <a:off x="280831" y="4207024"/>
            <a:ext cx="4941388" cy="14542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3753216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xfrm>
            <a:off x="467544" y="0"/>
            <a:ext cx="8229600" cy="1143000"/>
          </a:xfrm>
        </p:spPr>
        <p:txBody>
          <a:bodyPr>
            <a:normAutofit/>
          </a:bodyPr>
          <a:lstStyle/>
          <a:p>
            <a:r>
              <a:rPr lang="en-GB" dirty="0" smtClean="0"/>
              <a:t>Andalucía y PN del </a:t>
            </a:r>
            <a:r>
              <a:rPr lang="en-GB" dirty="0" err="1" smtClean="0"/>
              <a:t>Estrecho</a:t>
            </a:r>
            <a:endParaRPr lang="en-GB" dirty="0"/>
          </a:p>
        </p:txBody>
      </p:sp>
      <p:sp>
        <p:nvSpPr>
          <p:cNvPr id="3" name="2 Rectángulo"/>
          <p:cNvSpPr/>
          <p:nvPr/>
        </p:nvSpPr>
        <p:spPr>
          <a:xfrm>
            <a:off x="130874" y="1074509"/>
            <a:ext cx="8928992" cy="1477328"/>
          </a:xfrm>
          <a:prstGeom prst="rect">
            <a:avLst/>
          </a:prstGeom>
        </p:spPr>
        <p:txBody>
          <a:bodyPr wrap="square">
            <a:spAutoFit/>
          </a:bodyPr>
          <a:lstStyle/>
          <a:p>
            <a:pPr algn="ctr"/>
            <a:r>
              <a:rPr lang="es-ES" b="1" dirty="0"/>
              <a:t>Manuel </a:t>
            </a:r>
            <a:r>
              <a:rPr lang="es-ES" b="1" dirty="0" err="1"/>
              <a:t>Fernánadez</a:t>
            </a:r>
            <a:r>
              <a:rPr lang="es-ES" b="1" dirty="0"/>
              <a:t> </a:t>
            </a:r>
            <a:r>
              <a:rPr lang="es-ES" b="1" dirty="0" smtClean="0"/>
              <a:t>Casado</a:t>
            </a:r>
            <a:r>
              <a:rPr lang="es-ES" dirty="0" smtClean="0"/>
              <a:t>, </a:t>
            </a:r>
            <a:r>
              <a:rPr lang="es-ES" b="1" dirty="0" smtClean="0"/>
              <a:t>Mari Carmen Arroyo </a:t>
            </a:r>
            <a:r>
              <a:rPr lang="es-ES" dirty="0" smtClean="0"/>
              <a:t>y </a:t>
            </a:r>
            <a:r>
              <a:rPr lang="es-ES" b="1" dirty="0" smtClean="0"/>
              <a:t>María Soledad Vivas </a:t>
            </a:r>
            <a:r>
              <a:rPr lang="es-ES" dirty="0"/>
              <a:t>“Caracterización de las poblaciones de la lapa ferruginosa (</a:t>
            </a:r>
            <a:r>
              <a:rPr lang="es-ES" dirty="0" err="1"/>
              <a:t>Patella</a:t>
            </a:r>
            <a:r>
              <a:rPr lang="es-ES" dirty="0"/>
              <a:t> </a:t>
            </a:r>
            <a:r>
              <a:rPr lang="es-ES" dirty="0" err="1"/>
              <a:t>Ferruginea</a:t>
            </a:r>
            <a:r>
              <a:rPr lang="es-ES" dirty="0"/>
              <a:t> </a:t>
            </a:r>
            <a:r>
              <a:rPr lang="es-ES" dirty="0" err="1"/>
              <a:t>Gmelin</a:t>
            </a:r>
            <a:r>
              <a:rPr lang="es-ES" dirty="0"/>
              <a:t>, 1971) de la costa norte del estrecho de Gibraltar</a:t>
            </a:r>
            <a:r>
              <a:rPr lang="es-ES" dirty="0" smtClean="0"/>
              <a:t>”.. </a:t>
            </a:r>
            <a:r>
              <a:rPr lang="es-ES" dirty="0"/>
              <a:t>Revista de Estudios </a:t>
            </a:r>
            <a:r>
              <a:rPr lang="es-ES" dirty="0" err="1"/>
              <a:t>Campogibraltareños</a:t>
            </a:r>
            <a:r>
              <a:rPr lang="es-ES" dirty="0"/>
              <a:t>, 47, septiembre </a:t>
            </a:r>
            <a:r>
              <a:rPr lang="es-ES" b="1" dirty="0"/>
              <a:t>2017</a:t>
            </a:r>
            <a:r>
              <a:rPr lang="es-ES" dirty="0"/>
              <a:t>. Algeciras. Instituto de Estudios </a:t>
            </a:r>
            <a:r>
              <a:rPr lang="es-ES" dirty="0" err="1" smtClean="0"/>
              <a:t>Ca</a:t>
            </a:r>
            <a:r>
              <a:rPr lang="es-ES" b="1" dirty="0" err="1"/>
              <a:t>Almoraima</a:t>
            </a:r>
            <a:r>
              <a:rPr lang="es-ES" dirty="0" err="1" smtClean="0"/>
              <a:t>mpogibraltareños</a:t>
            </a:r>
            <a:r>
              <a:rPr lang="es-ES" dirty="0"/>
              <a:t>, pp. 181-202</a:t>
            </a:r>
            <a:r>
              <a:rPr lang="es-ES" dirty="0" smtClean="0"/>
              <a:t>.</a:t>
            </a:r>
          </a:p>
          <a:p>
            <a:pPr algn="ctr"/>
            <a:r>
              <a:rPr lang="es-ES" b="1" dirty="0" smtClean="0"/>
              <a:t>Agencia de Medio Ambiente y Agua de Andalucía</a:t>
            </a:r>
            <a:endParaRPr lang="en-GB" b="1" dirty="0"/>
          </a:p>
        </p:txBody>
      </p:sp>
      <p:sp>
        <p:nvSpPr>
          <p:cNvPr id="4" name="3 CuadroTexto"/>
          <p:cNvSpPr txBox="1"/>
          <p:nvPr/>
        </p:nvSpPr>
        <p:spPr>
          <a:xfrm>
            <a:off x="611560" y="2708920"/>
            <a:ext cx="7920880" cy="4031873"/>
          </a:xfrm>
          <a:prstGeom prst="rect">
            <a:avLst/>
          </a:prstGeom>
          <a:noFill/>
        </p:spPr>
        <p:txBody>
          <a:bodyPr wrap="square" rtlCol="0">
            <a:spAutoFit/>
          </a:bodyPr>
          <a:lstStyle/>
          <a:p>
            <a:pPr algn="ctr"/>
            <a:r>
              <a:rPr lang="es-ES" sz="3200" dirty="0" smtClean="0"/>
              <a:t>“En </a:t>
            </a:r>
            <a:r>
              <a:rPr lang="es-ES" sz="3200" dirty="0"/>
              <a:t>este trabajo se presentan los principales resultados obtenidos en 2014, coincidiendo con el censo regional de la especie, realizado cada 4 años por el Equipo Técnico del Programa de Gestión del Medio Marino de Andalucía. De los 2.510 ejemplares censados en Andalucía, en el Estrecho se localiza el 50%, repartido en 12 localidades</a:t>
            </a:r>
            <a:r>
              <a:rPr lang="es-ES" sz="3200" dirty="0" smtClean="0"/>
              <a:t>.”</a:t>
            </a:r>
            <a:endParaRPr lang="en-GB" sz="3200" dirty="0"/>
          </a:p>
        </p:txBody>
      </p:sp>
    </p:spTree>
    <p:extLst>
      <p:ext uri="{BB962C8B-B14F-4D97-AF65-F5344CB8AC3E}">
        <p14:creationId xmlns:p14="http://schemas.microsoft.com/office/powerpoint/2010/main" val="342800811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xfrm>
            <a:off x="467544" y="0"/>
            <a:ext cx="8229600" cy="1143000"/>
          </a:xfrm>
        </p:spPr>
        <p:txBody>
          <a:bodyPr>
            <a:normAutofit/>
          </a:bodyPr>
          <a:lstStyle/>
          <a:p>
            <a:r>
              <a:rPr lang="en-GB" dirty="0" smtClean="0"/>
              <a:t>Andalucía y PN del </a:t>
            </a:r>
            <a:r>
              <a:rPr lang="en-GB" dirty="0" err="1" smtClean="0"/>
              <a:t>Estrecho</a:t>
            </a:r>
            <a:endParaRPr lang="en-GB" dirty="0"/>
          </a:p>
        </p:txBody>
      </p:sp>
      <p:sp>
        <p:nvSpPr>
          <p:cNvPr id="5" name="4 Rectángulo"/>
          <p:cNvSpPr/>
          <p:nvPr/>
        </p:nvSpPr>
        <p:spPr>
          <a:xfrm>
            <a:off x="179512" y="1052736"/>
            <a:ext cx="8856984" cy="2308324"/>
          </a:xfrm>
          <a:prstGeom prst="rect">
            <a:avLst/>
          </a:prstGeom>
        </p:spPr>
        <p:txBody>
          <a:bodyPr wrap="square">
            <a:spAutoFit/>
          </a:bodyPr>
          <a:lstStyle/>
          <a:p>
            <a:r>
              <a:rPr lang="es-ES" dirty="0" smtClean="0"/>
              <a:t>CONTROLES DE CRECIMIENTO en 2014 </a:t>
            </a:r>
            <a:r>
              <a:rPr lang="es-ES" dirty="0"/>
              <a:t>en las zonas de punta San García e isla de las Palomas. </a:t>
            </a:r>
            <a:endParaRPr lang="es-ES" dirty="0" smtClean="0"/>
          </a:p>
          <a:p>
            <a:endParaRPr lang="es-ES" dirty="0"/>
          </a:p>
          <a:p>
            <a:r>
              <a:rPr lang="es-ES" dirty="0" smtClean="0"/>
              <a:t>“Hasta 2014 también </a:t>
            </a:r>
            <a:r>
              <a:rPr lang="es-ES" dirty="0"/>
              <a:t>se realizaba </a:t>
            </a:r>
            <a:r>
              <a:rPr lang="es-ES" dirty="0" smtClean="0"/>
              <a:t>en </a:t>
            </a:r>
            <a:r>
              <a:rPr lang="es-ES" dirty="0"/>
              <a:t>la escollera exterior del muelle del Saladillo, pero la detección de continuos episodios de mortandad </a:t>
            </a:r>
            <a:r>
              <a:rPr lang="es-ES" dirty="0" smtClean="0"/>
              <a:t>aconsejó </a:t>
            </a:r>
            <a:r>
              <a:rPr lang="es-ES" dirty="0"/>
              <a:t>desestimar esta localidad, ya que no era posible registrar datos del mismo individuo en años consecutivos. En su lugar se decidió que a partir de 2015 este tipo de seguimiento se realizaría en las escolleras del muelle de Acerinox, que al contrario de lo que ocurre en el Saladillo, al no sufrir apenas la presión humana por tener acceso restringido, los individuos se mantienen de un año a otro</a:t>
            </a:r>
            <a:r>
              <a:rPr lang="es-ES" dirty="0" smtClean="0"/>
              <a:t>.</a:t>
            </a:r>
            <a:r>
              <a:rPr lang="en-GB" dirty="0" smtClean="0"/>
              <a:t>”</a:t>
            </a:r>
            <a:endParaRPr lang="es-ES" dirty="0"/>
          </a:p>
        </p:txBody>
      </p:sp>
      <p:sp>
        <p:nvSpPr>
          <p:cNvPr id="6" name="5 Rectángulo"/>
          <p:cNvSpPr/>
          <p:nvPr/>
        </p:nvSpPr>
        <p:spPr>
          <a:xfrm>
            <a:off x="179512" y="5253007"/>
            <a:ext cx="8856984" cy="1200329"/>
          </a:xfrm>
          <a:prstGeom prst="rect">
            <a:avLst/>
          </a:prstGeom>
        </p:spPr>
        <p:txBody>
          <a:bodyPr wrap="square">
            <a:spAutoFit/>
          </a:bodyPr>
          <a:lstStyle/>
          <a:p>
            <a:pPr algn="ctr"/>
            <a:r>
              <a:rPr lang="es-ES" sz="3600" dirty="0" smtClean="0"/>
              <a:t>En </a:t>
            </a:r>
            <a:r>
              <a:rPr lang="es-ES" sz="3600" dirty="0"/>
              <a:t>la región del Estrecho, </a:t>
            </a:r>
            <a:r>
              <a:rPr lang="es-ES" sz="3600" dirty="0" smtClean="0"/>
              <a:t>un </a:t>
            </a:r>
            <a:r>
              <a:rPr lang="es-ES" sz="3600" dirty="0"/>
              <a:t>40% de juveniles y un 6,6% de individuos de gran </a:t>
            </a:r>
            <a:r>
              <a:rPr lang="es-ES" sz="3600" dirty="0" smtClean="0"/>
              <a:t>talla (&gt;6cm)</a:t>
            </a:r>
            <a:endParaRPr lang="en-GB" sz="3600" dirty="0"/>
          </a:p>
        </p:txBody>
      </p:sp>
      <p:pic>
        <p:nvPicPr>
          <p:cNvPr id="3" name="Imagen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6403" y="3361060"/>
            <a:ext cx="2522596" cy="1891947"/>
          </a:xfrm>
          <a:prstGeom prst="rect">
            <a:avLst/>
          </a:prstGeom>
        </p:spPr>
      </p:pic>
      <p:pic>
        <p:nvPicPr>
          <p:cNvPr id="4" name="Imagen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347864" y="3360709"/>
            <a:ext cx="3096344" cy="1892297"/>
          </a:xfrm>
          <a:prstGeom prst="rect">
            <a:avLst/>
          </a:prstGeom>
        </p:spPr>
      </p:pic>
      <p:pic>
        <p:nvPicPr>
          <p:cNvPr id="8" name="Imagen 7"/>
          <p:cNvPicPr>
            <a:picLocks noChangeAspect="1"/>
          </p:cNvPicPr>
          <p:nvPr/>
        </p:nvPicPr>
        <p:blipFill rotWithShape="1">
          <a:blip r:embed="rId4"/>
          <a:srcRect l="17076" r="24597"/>
          <a:stretch/>
        </p:blipFill>
        <p:spPr>
          <a:xfrm rot="5400000">
            <a:off x="6787489" y="3222577"/>
            <a:ext cx="1872208" cy="2141041"/>
          </a:xfrm>
          <a:prstGeom prst="rect">
            <a:avLst/>
          </a:prstGeom>
        </p:spPr>
      </p:pic>
    </p:spTree>
    <p:extLst>
      <p:ext uri="{BB962C8B-B14F-4D97-AF65-F5344CB8AC3E}">
        <p14:creationId xmlns:p14="http://schemas.microsoft.com/office/powerpoint/2010/main" val="12372376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42901" y="842874"/>
            <a:ext cx="3799373" cy="425886"/>
          </a:xfrm>
        </p:spPr>
        <p:txBody>
          <a:bodyPr>
            <a:normAutofit fontScale="90000"/>
          </a:bodyPr>
          <a:lstStyle/>
          <a:p>
            <a:r>
              <a:rPr lang="en-GB" dirty="0" smtClean="0"/>
              <a:t>GETARES</a:t>
            </a:r>
            <a:endParaRPr lang="en-GB" dirty="0"/>
          </a:p>
        </p:txBody>
      </p:sp>
      <p:pic>
        <p:nvPicPr>
          <p:cNvPr id="16387" name="Picture 3"/>
          <p:cNvPicPr>
            <a:picLocks noChangeAspect="1" noChangeArrowheads="1"/>
          </p:cNvPicPr>
          <p:nvPr/>
        </p:nvPicPr>
        <p:blipFill rotWithShape="1">
          <a:blip r:embed="rId2">
            <a:extLst>
              <a:ext uri="{28A0092B-C50C-407E-A947-70E740481C1C}">
                <a14:useLocalDpi xmlns:a14="http://schemas.microsoft.com/office/drawing/2010/main" val="0"/>
              </a:ext>
            </a:extLst>
          </a:blip>
          <a:srcRect l="26088" t="39817" r="21020" b="16287"/>
          <a:stretch/>
        </p:blipFill>
        <p:spPr bwMode="auto">
          <a:xfrm>
            <a:off x="179512" y="1486428"/>
            <a:ext cx="4413727" cy="205945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1 Título"/>
          <p:cNvSpPr txBox="1">
            <a:spLocks/>
          </p:cNvSpPr>
          <p:nvPr/>
        </p:nvSpPr>
        <p:spPr>
          <a:xfrm>
            <a:off x="-1214026" y="73980"/>
            <a:ext cx="7200800" cy="425886"/>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4800" u="sng" dirty="0" smtClean="0"/>
              <a:t>2010</a:t>
            </a:r>
            <a:r>
              <a:rPr lang="en-GB" sz="4800" dirty="0" smtClean="0"/>
              <a:t>   </a:t>
            </a:r>
            <a:r>
              <a:rPr lang="en-GB" sz="4800" u="sng" dirty="0" smtClean="0">
                <a:solidFill>
                  <a:schemeClr val="tx2">
                    <a:lumMod val="60000"/>
                    <a:lumOff val="40000"/>
                  </a:schemeClr>
                </a:solidFill>
              </a:rPr>
              <a:t>2014</a:t>
            </a:r>
            <a:endParaRPr lang="en-GB" sz="4800" u="sng" dirty="0"/>
          </a:p>
        </p:txBody>
      </p:sp>
      <p:cxnSp>
        <p:nvCxnSpPr>
          <p:cNvPr id="5" name="4 Conector recto"/>
          <p:cNvCxnSpPr/>
          <p:nvPr/>
        </p:nvCxnSpPr>
        <p:spPr>
          <a:xfrm>
            <a:off x="2843808" y="1484784"/>
            <a:ext cx="0" cy="1872208"/>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pic>
        <p:nvPicPr>
          <p:cNvPr id="7"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25657" t="31176" r="21356" b="18453"/>
          <a:stretch/>
        </p:blipFill>
        <p:spPr bwMode="auto">
          <a:xfrm>
            <a:off x="179512" y="4437112"/>
            <a:ext cx="4413727" cy="235899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8" name="4 Conector recto"/>
          <p:cNvCxnSpPr/>
          <p:nvPr/>
        </p:nvCxnSpPr>
        <p:spPr>
          <a:xfrm>
            <a:off x="2823861" y="4707049"/>
            <a:ext cx="0" cy="1872208"/>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pic>
        <p:nvPicPr>
          <p:cNvPr id="4" name="Imagen 3"/>
          <p:cNvPicPr>
            <a:picLocks noChangeAspect="1"/>
          </p:cNvPicPr>
          <p:nvPr/>
        </p:nvPicPr>
        <p:blipFill rotWithShape="1">
          <a:blip r:embed="rId4"/>
          <a:srcRect l="7385" t="17516" r="14027" b="10625"/>
          <a:stretch/>
        </p:blipFill>
        <p:spPr>
          <a:xfrm>
            <a:off x="4499992" y="4426939"/>
            <a:ext cx="4608512" cy="2369165"/>
          </a:xfrm>
          <a:prstGeom prst="rect">
            <a:avLst/>
          </a:prstGeom>
        </p:spPr>
      </p:pic>
      <p:sp>
        <p:nvSpPr>
          <p:cNvPr id="9" name="1 Título"/>
          <p:cNvSpPr txBox="1">
            <a:spLocks/>
          </p:cNvSpPr>
          <p:nvPr/>
        </p:nvSpPr>
        <p:spPr>
          <a:xfrm>
            <a:off x="486688" y="3876258"/>
            <a:ext cx="3799373" cy="425886"/>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sz="4000" dirty="0" smtClean="0"/>
              <a:t>PUNTA CARNERO</a:t>
            </a:r>
            <a:endParaRPr lang="en-GB" sz="4000" dirty="0"/>
          </a:p>
        </p:txBody>
      </p:sp>
      <p:pic>
        <p:nvPicPr>
          <p:cNvPr id="3" name="Imagen 2"/>
          <p:cNvPicPr>
            <a:picLocks noChangeAspect="1"/>
          </p:cNvPicPr>
          <p:nvPr/>
        </p:nvPicPr>
        <p:blipFill rotWithShape="1">
          <a:blip r:embed="rId5"/>
          <a:srcRect l="7385" t="18500" r="14027" b="9642"/>
          <a:stretch/>
        </p:blipFill>
        <p:spPr>
          <a:xfrm>
            <a:off x="4521678" y="971528"/>
            <a:ext cx="4622322" cy="2376264"/>
          </a:xfrm>
          <a:prstGeom prst="rect">
            <a:avLst/>
          </a:prstGeom>
        </p:spPr>
      </p:pic>
      <p:sp>
        <p:nvSpPr>
          <p:cNvPr id="11" name="Rectángulo 10"/>
          <p:cNvSpPr/>
          <p:nvPr/>
        </p:nvSpPr>
        <p:spPr>
          <a:xfrm>
            <a:off x="4570379" y="0"/>
            <a:ext cx="45719" cy="6858000"/>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ES"/>
          </a:p>
        </p:txBody>
      </p:sp>
      <p:sp>
        <p:nvSpPr>
          <p:cNvPr id="12" name="1 Título"/>
          <p:cNvSpPr txBox="1">
            <a:spLocks/>
          </p:cNvSpPr>
          <p:nvPr/>
        </p:nvSpPr>
        <p:spPr>
          <a:xfrm>
            <a:off x="4992456" y="286923"/>
            <a:ext cx="3799373" cy="425886"/>
          </a:xfrm>
          <a:prstGeom prst="rect">
            <a:avLst/>
          </a:prstGeom>
        </p:spPr>
        <p:txBody>
          <a:bodyPr vert="horz" lIns="91440" tIns="45720" rIns="91440" bIns="45720" rtlCol="0" anchor="ctr">
            <a:normAutofit fontScale="600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dirty="0" smtClean="0"/>
              <a:t>PUNTA SAN GARCÍA (2010)</a:t>
            </a:r>
            <a:endParaRPr lang="en-GB" dirty="0"/>
          </a:p>
        </p:txBody>
      </p:sp>
      <p:sp>
        <p:nvSpPr>
          <p:cNvPr id="13" name="1 Título"/>
          <p:cNvSpPr txBox="1">
            <a:spLocks/>
          </p:cNvSpPr>
          <p:nvPr/>
        </p:nvSpPr>
        <p:spPr>
          <a:xfrm>
            <a:off x="5004048" y="3876258"/>
            <a:ext cx="3799373" cy="425886"/>
          </a:xfrm>
          <a:prstGeom prst="rect">
            <a:avLst/>
          </a:prstGeom>
        </p:spPr>
        <p:txBody>
          <a:bodyPr vert="horz" lIns="91440" tIns="45720" rIns="91440" bIns="45720" rtlCol="0" anchor="ctr">
            <a:normAutofit fontScale="600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dirty="0" smtClean="0"/>
              <a:t>PUNTA SAN GARCÍA (2014)</a:t>
            </a:r>
            <a:endParaRPr lang="en-GB" dirty="0"/>
          </a:p>
        </p:txBody>
      </p:sp>
      <p:cxnSp>
        <p:nvCxnSpPr>
          <p:cNvPr id="15" name="4 Conector recto"/>
          <p:cNvCxnSpPr/>
          <p:nvPr/>
        </p:nvCxnSpPr>
        <p:spPr>
          <a:xfrm>
            <a:off x="7236296" y="1055817"/>
            <a:ext cx="0" cy="2550363"/>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 name="4 Conector recto"/>
          <p:cNvCxnSpPr/>
          <p:nvPr/>
        </p:nvCxnSpPr>
        <p:spPr>
          <a:xfrm>
            <a:off x="7236296" y="4437112"/>
            <a:ext cx="0" cy="2550363"/>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8017289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p:txBody>
          <a:bodyPr/>
          <a:lstStyle/>
          <a:p>
            <a:endParaRPr lang="en-GB"/>
          </a:p>
        </p:txBody>
      </p:sp>
      <p:sp>
        <p:nvSpPr>
          <p:cNvPr id="4" name="Título 3"/>
          <p:cNvSpPr>
            <a:spLocks noGrp="1"/>
          </p:cNvSpPr>
          <p:nvPr>
            <p:ph type="title"/>
          </p:nvPr>
        </p:nvSpPr>
        <p:spPr/>
        <p:txBody>
          <a:bodyPr/>
          <a:lstStyle/>
          <a:p>
            <a:endParaRPr lang="es-ES"/>
          </a:p>
        </p:txBody>
      </p:sp>
      <p:pic>
        <p:nvPicPr>
          <p:cNvPr id="5" name="Imagen 4"/>
          <p:cNvPicPr>
            <a:picLocks noChangeAspect="1"/>
          </p:cNvPicPr>
          <p:nvPr/>
        </p:nvPicPr>
        <p:blipFill rotWithShape="1">
          <a:blip r:embed="rId2"/>
          <a:srcRect l="22881" t="16532" r="23989" b="12594"/>
          <a:stretch/>
        </p:blipFill>
        <p:spPr>
          <a:xfrm>
            <a:off x="0" y="0"/>
            <a:ext cx="9144000" cy="6858000"/>
          </a:xfrm>
          <a:prstGeom prst="rect">
            <a:avLst/>
          </a:prstGeom>
        </p:spPr>
      </p:pic>
      <p:sp>
        <p:nvSpPr>
          <p:cNvPr id="6" name="CuadroTexto 5"/>
          <p:cNvSpPr txBox="1"/>
          <p:nvPr/>
        </p:nvSpPr>
        <p:spPr>
          <a:xfrm>
            <a:off x="6697960" y="5661248"/>
            <a:ext cx="2674640" cy="1200329"/>
          </a:xfrm>
          <a:prstGeom prst="rect">
            <a:avLst/>
          </a:prstGeom>
          <a:noFill/>
        </p:spPr>
        <p:txBody>
          <a:bodyPr wrap="square" rtlCol="0">
            <a:spAutoFit/>
          </a:bodyPr>
          <a:lstStyle/>
          <a:p>
            <a:pPr algn="ctr"/>
            <a:r>
              <a:rPr lang="es-ES" sz="2400" dirty="0" smtClean="0">
                <a:solidFill>
                  <a:schemeClr val="bg1"/>
                </a:solidFill>
              </a:rPr>
              <a:t>2010 anual</a:t>
            </a:r>
          </a:p>
          <a:p>
            <a:pPr algn="ctr"/>
            <a:r>
              <a:rPr lang="es-ES" sz="2400" dirty="0" smtClean="0">
                <a:solidFill>
                  <a:srgbClr val="FFC000"/>
                </a:solidFill>
              </a:rPr>
              <a:t>2010 </a:t>
            </a:r>
            <a:r>
              <a:rPr lang="es-ES" sz="2400" dirty="0" err="1" smtClean="0">
                <a:solidFill>
                  <a:srgbClr val="FFC000"/>
                </a:solidFill>
              </a:rPr>
              <a:t>cuatrianual</a:t>
            </a:r>
            <a:endParaRPr lang="es-ES" sz="2400" dirty="0" smtClean="0">
              <a:solidFill>
                <a:srgbClr val="FFC000"/>
              </a:solidFill>
            </a:endParaRPr>
          </a:p>
          <a:p>
            <a:pPr algn="ctr"/>
            <a:r>
              <a:rPr lang="es-ES" sz="2400" dirty="0" smtClean="0">
                <a:solidFill>
                  <a:srgbClr val="FF0000"/>
                </a:solidFill>
              </a:rPr>
              <a:t>2004</a:t>
            </a:r>
          </a:p>
        </p:txBody>
      </p:sp>
    </p:spTree>
    <p:extLst>
      <p:ext uri="{BB962C8B-B14F-4D97-AF65-F5344CB8AC3E}">
        <p14:creationId xmlns:p14="http://schemas.microsoft.com/office/powerpoint/2010/main" val="195662909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rotWithShape="1">
          <a:blip r:embed="rId2"/>
          <a:srcRect l="30114" t="16532" r="21221" b="17516"/>
          <a:stretch/>
        </p:blipFill>
        <p:spPr>
          <a:xfrm>
            <a:off x="-36512" y="2562885"/>
            <a:ext cx="5669260" cy="4319713"/>
          </a:xfrm>
          <a:prstGeom prst="rect">
            <a:avLst/>
          </a:prstGeom>
        </p:spPr>
      </p:pic>
      <p:pic>
        <p:nvPicPr>
          <p:cNvPr id="5" name="Marcador de contenido 4"/>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0" y="8486"/>
            <a:ext cx="5632748" cy="4525963"/>
          </a:xfrm>
        </p:spPr>
      </p:pic>
      <p:pic>
        <p:nvPicPr>
          <p:cNvPr id="6" name="Imagen 5"/>
          <p:cNvPicPr>
            <a:picLocks noChangeAspect="1"/>
          </p:cNvPicPr>
          <p:nvPr/>
        </p:nvPicPr>
        <p:blipFill rotWithShape="1">
          <a:blip r:embed="rId4"/>
          <a:srcRect l="7939" t="30314" r="58155" b="20468"/>
          <a:stretch/>
        </p:blipFill>
        <p:spPr>
          <a:xfrm>
            <a:off x="5588016" y="724858"/>
            <a:ext cx="3592496" cy="3370059"/>
          </a:xfrm>
          <a:prstGeom prst="rect">
            <a:avLst/>
          </a:prstGeom>
        </p:spPr>
      </p:pic>
      <p:pic>
        <p:nvPicPr>
          <p:cNvPr id="7" name="Imagen 6"/>
          <p:cNvPicPr>
            <a:picLocks noChangeAspect="1"/>
          </p:cNvPicPr>
          <p:nvPr/>
        </p:nvPicPr>
        <p:blipFill rotWithShape="1">
          <a:blip r:embed="rId4"/>
          <a:srcRect l="50489" t="29328" r="10771" b="18500"/>
          <a:stretch/>
        </p:blipFill>
        <p:spPr>
          <a:xfrm>
            <a:off x="5621172" y="4180735"/>
            <a:ext cx="3536011" cy="2677265"/>
          </a:xfrm>
          <a:prstGeom prst="rect">
            <a:avLst/>
          </a:prstGeom>
        </p:spPr>
      </p:pic>
      <p:sp>
        <p:nvSpPr>
          <p:cNvPr id="8" name="Rectángulo 7"/>
          <p:cNvSpPr/>
          <p:nvPr/>
        </p:nvSpPr>
        <p:spPr>
          <a:xfrm>
            <a:off x="5588016" y="0"/>
            <a:ext cx="45719" cy="6858000"/>
          </a:xfrm>
          <a:prstGeom prst="rect">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s-ES"/>
          </a:p>
        </p:txBody>
      </p:sp>
      <p:sp>
        <p:nvSpPr>
          <p:cNvPr id="9" name="CuadroTexto 8"/>
          <p:cNvSpPr txBox="1"/>
          <p:nvPr/>
        </p:nvSpPr>
        <p:spPr>
          <a:xfrm>
            <a:off x="5724128" y="8486"/>
            <a:ext cx="3312368" cy="707886"/>
          </a:xfrm>
          <a:prstGeom prst="rect">
            <a:avLst/>
          </a:prstGeom>
          <a:noFill/>
        </p:spPr>
        <p:txBody>
          <a:bodyPr wrap="square" rtlCol="0">
            <a:spAutoFit/>
          </a:bodyPr>
          <a:lstStyle/>
          <a:p>
            <a:pPr algn="ctr"/>
            <a:r>
              <a:rPr lang="es-ES" sz="2000" b="1" dirty="0" smtClean="0">
                <a:solidFill>
                  <a:schemeClr val="accent1"/>
                </a:solidFill>
              </a:rPr>
              <a:t>Nº individuos</a:t>
            </a:r>
          </a:p>
          <a:p>
            <a:pPr algn="ctr"/>
            <a:r>
              <a:rPr lang="es-ES" sz="2000" b="1" dirty="0" smtClean="0">
                <a:solidFill>
                  <a:srgbClr val="FF0000"/>
                </a:solidFill>
              </a:rPr>
              <a:t>Densidad individuos</a:t>
            </a:r>
            <a:endParaRPr lang="es-ES" sz="2000" b="1" dirty="0">
              <a:solidFill>
                <a:srgbClr val="FF0000"/>
              </a:solidFill>
            </a:endParaRPr>
          </a:p>
        </p:txBody>
      </p:sp>
    </p:spTree>
    <p:extLst>
      <p:ext uri="{BB962C8B-B14F-4D97-AF65-F5344CB8AC3E}">
        <p14:creationId xmlns:p14="http://schemas.microsoft.com/office/powerpoint/2010/main" val="291368630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xfrm>
            <a:off x="467544" y="0"/>
            <a:ext cx="8229600" cy="1143000"/>
          </a:xfrm>
        </p:spPr>
        <p:txBody>
          <a:bodyPr>
            <a:normAutofit/>
          </a:bodyPr>
          <a:lstStyle/>
          <a:p>
            <a:r>
              <a:rPr lang="en-GB" dirty="0" smtClean="0"/>
              <a:t>Andalucía y PN del </a:t>
            </a:r>
            <a:r>
              <a:rPr lang="en-GB" dirty="0" err="1" smtClean="0"/>
              <a:t>Estrecho</a:t>
            </a:r>
            <a:endParaRPr lang="en-GB" dirty="0"/>
          </a:p>
        </p:txBody>
      </p:sp>
      <p:sp>
        <p:nvSpPr>
          <p:cNvPr id="3" name="2 Rectángulo"/>
          <p:cNvSpPr/>
          <p:nvPr/>
        </p:nvSpPr>
        <p:spPr>
          <a:xfrm>
            <a:off x="179512" y="1124744"/>
            <a:ext cx="8784976" cy="1754326"/>
          </a:xfrm>
          <a:prstGeom prst="rect">
            <a:avLst/>
          </a:prstGeom>
        </p:spPr>
        <p:txBody>
          <a:bodyPr wrap="square">
            <a:spAutoFit/>
          </a:bodyPr>
          <a:lstStyle/>
          <a:p>
            <a:pPr algn="ctr"/>
            <a:r>
              <a:rPr lang="es-ES" dirty="0"/>
              <a:t>En cuanto al sustrato donde se asienta la especie, la mayor parte de los ejemplares censados </a:t>
            </a:r>
            <a:r>
              <a:rPr lang="es-ES" b="1" dirty="0"/>
              <a:t>(58,3 %) se localizaron sobre roca natural </a:t>
            </a:r>
            <a:r>
              <a:rPr lang="es-ES" dirty="0" smtClean="0"/>
              <a:t>y </a:t>
            </a:r>
            <a:r>
              <a:rPr lang="es-ES" b="1" dirty="0"/>
              <a:t>(41,7</a:t>
            </a:r>
            <a:r>
              <a:rPr lang="es-ES" b="1" dirty="0" smtClean="0"/>
              <a:t>%)</a:t>
            </a:r>
            <a:r>
              <a:rPr lang="es-ES" dirty="0" smtClean="0"/>
              <a:t> </a:t>
            </a:r>
            <a:r>
              <a:rPr lang="es-ES" b="1" dirty="0" smtClean="0"/>
              <a:t>sobre </a:t>
            </a:r>
            <a:r>
              <a:rPr lang="es-ES" b="1" dirty="0"/>
              <a:t>infraestructuras </a:t>
            </a:r>
            <a:r>
              <a:rPr lang="es-ES" b="1" dirty="0" smtClean="0"/>
              <a:t>portuarias. </a:t>
            </a:r>
          </a:p>
          <a:p>
            <a:endParaRPr lang="es-ES" b="1" dirty="0"/>
          </a:p>
          <a:p>
            <a:pPr algn="ctr"/>
            <a:r>
              <a:rPr lang="es-ES" dirty="0" smtClean="0"/>
              <a:t>En </a:t>
            </a:r>
            <a:r>
              <a:rPr lang="es-ES" dirty="0"/>
              <a:t>las zonas portuarias se observó mayor apetencia por la </a:t>
            </a:r>
            <a:r>
              <a:rPr lang="es-ES" b="1" dirty="0"/>
              <a:t>roca de cantera (57,6%) </a:t>
            </a:r>
            <a:r>
              <a:rPr lang="es-ES" dirty="0"/>
              <a:t>que por el </a:t>
            </a:r>
            <a:r>
              <a:rPr lang="es-ES" b="1" dirty="0"/>
              <a:t>hormigón (42,4%)</a:t>
            </a:r>
            <a:r>
              <a:rPr lang="es-ES" dirty="0"/>
              <a:t>, y en la roca natural los ejemplares se asocian a hábitats </a:t>
            </a:r>
            <a:r>
              <a:rPr lang="es-ES" dirty="0" smtClean="0"/>
              <a:t>de:</a:t>
            </a:r>
          </a:p>
          <a:p>
            <a:pPr algn="ctr"/>
            <a:r>
              <a:rPr lang="es-ES" b="1" dirty="0" smtClean="0"/>
              <a:t>arrecifes </a:t>
            </a:r>
            <a:r>
              <a:rPr lang="es-ES" b="1" dirty="0"/>
              <a:t>(57,6%), islas-islotes (2,6%) y plataformas de abrasión (39,8</a:t>
            </a:r>
            <a:r>
              <a:rPr lang="es-ES" b="1" dirty="0" smtClean="0"/>
              <a:t>%)</a:t>
            </a:r>
            <a:r>
              <a:rPr lang="es-ES" dirty="0" smtClean="0"/>
              <a:t>.</a:t>
            </a:r>
            <a:endParaRPr lang="es-ES" dirty="0"/>
          </a:p>
        </p:txBody>
      </p:sp>
      <p:pic>
        <p:nvPicPr>
          <p:cNvPr id="4" name="Imagen 3"/>
          <p:cNvPicPr>
            <a:picLocks noChangeAspect="1"/>
          </p:cNvPicPr>
          <p:nvPr/>
        </p:nvPicPr>
        <p:blipFill>
          <a:blip r:embed="rId2"/>
          <a:stretch>
            <a:fillRect/>
          </a:stretch>
        </p:blipFill>
        <p:spPr>
          <a:xfrm rot="10800000" flipV="1">
            <a:off x="4644008" y="3073270"/>
            <a:ext cx="4355976" cy="3236050"/>
          </a:xfrm>
          <a:prstGeom prst="rect">
            <a:avLst/>
          </a:prstGeom>
          <a:ln w="88900" cap="sq" cmpd="thickThin">
            <a:solidFill>
              <a:srgbClr val="000000"/>
            </a:solidFill>
            <a:prstDash val="solid"/>
            <a:miter lim="800000"/>
          </a:ln>
          <a:effectLst>
            <a:innerShdw blurRad="76200">
              <a:srgbClr val="000000"/>
            </a:innerShdw>
          </a:effectLst>
        </p:spPr>
      </p:pic>
      <p:pic>
        <p:nvPicPr>
          <p:cNvPr id="5" name="Imagen 4"/>
          <p:cNvPicPr>
            <a:picLocks noChangeAspect="1"/>
          </p:cNvPicPr>
          <p:nvPr/>
        </p:nvPicPr>
        <p:blipFill>
          <a:blip r:embed="rId3"/>
          <a:stretch>
            <a:fillRect/>
          </a:stretch>
        </p:blipFill>
        <p:spPr>
          <a:xfrm>
            <a:off x="179512" y="3073270"/>
            <a:ext cx="4314733" cy="3236050"/>
          </a:xfrm>
          <a:prstGeom prst="rect">
            <a:avLst/>
          </a:prstGeom>
          <a:ln w="88900" cap="sq" cmpd="thickThin">
            <a:solidFill>
              <a:srgbClr val="000000"/>
            </a:solidFill>
            <a:prstDash val="solid"/>
            <a:miter lim="800000"/>
          </a:ln>
          <a:effectLst>
            <a:innerShdw blurRad="76200">
              <a:srgbClr val="000000"/>
            </a:innerShdw>
          </a:effectLst>
        </p:spPr>
      </p:pic>
    </p:spTree>
    <p:extLst>
      <p:ext uri="{BB962C8B-B14F-4D97-AF65-F5344CB8AC3E}">
        <p14:creationId xmlns:p14="http://schemas.microsoft.com/office/powerpoint/2010/main" val="316598490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Users\ACER\Downloads\IMG_20151212_112126.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48387" y="-1"/>
            <a:ext cx="9428899" cy="7071675"/>
          </a:xfrm>
          <a:prstGeom prst="rect">
            <a:avLst/>
          </a:prstGeom>
          <a:noFill/>
          <a:extLst>
            <a:ext uri="{909E8E84-426E-40DD-AFC4-6F175D3DCCD1}">
              <a14:hiddenFill xmlns:a14="http://schemas.microsoft.com/office/drawing/2010/main">
                <a:solidFill>
                  <a:srgbClr val="FFFFFF"/>
                </a:solidFill>
              </a14:hiddenFill>
            </a:ext>
          </a:extLst>
        </p:spPr>
      </p:pic>
      <p:sp>
        <p:nvSpPr>
          <p:cNvPr id="2" name="1 Título"/>
          <p:cNvSpPr>
            <a:spLocks noGrp="1"/>
          </p:cNvSpPr>
          <p:nvPr>
            <p:ph type="title"/>
          </p:nvPr>
        </p:nvSpPr>
        <p:spPr>
          <a:xfrm>
            <a:off x="467544" y="0"/>
            <a:ext cx="8229600" cy="1143000"/>
          </a:xfrm>
        </p:spPr>
        <p:txBody>
          <a:bodyPr>
            <a:normAutofit/>
          </a:bodyPr>
          <a:lstStyle/>
          <a:p>
            <a:r>
              <a:rPr lang="en-GB" dirty="0" err="1" smtClean="0"/>
              <a:t>Afinidad</a:t>
            </a:r>
            <a:r>
              <a:rPr lang="en-GB" dirty="0" smtClean="0"/>
              <a:t> </a:t>
            </a:r>
            <a:r>
              <a:rPr lang="en-GB" dirty="0" err="1" smtClean="0"/>
              <a:t>por</a:t>
            </a:r>
            <a:r>
              <a:rPr lang="en-GB" dirty="0" smtClean="0"/>
              <a:t> </a:t>
            </a:r>
            <a:r>
              <a:rPr lang="en-GB" dirty="0" err="1" smtClean="0"/>
              <a:t>diques</a:t>
            </a:r>
            <a:r>
              <a:rPr lang="en-GB" dirty="0" smtClean="0"/>
              <a:t> de </a:t>
            </a:r>
            <a:r>
              <a:rPr lang="en-GB" dirty="0" err="1" smtClean="0"/>
              <a:t>escollera</a:t>
            </a:r>
            <a:endParaRPr lang="en-GB" dirty="0"/>
          </a:p>
        </p:txBody>
      </p:sp>
      <p:sp>
        <p:nvSpPr>
          <p:cNvPr id="4" name="3 CuadroTexto"/>
          <p:cNvSpPr txBox="1"/>
          <p:nvPr/>
        </p:nvSpPr>
        <p:spPr>
          <a:xfrm>
            <a:off x="1441726" y="971436"/>
            <a:ext cx="6048672" cy="646331"/>
          </a:xfrm>
          <a:prstGeom prst="rect">
            <a:avLst/>
          </a:prstGeom>
          <a:noFill/>
        </p:spPr>
        <p:txBody>
          <a:bodyPr wrap="square" rtlCol="0">
            <a:spAutoFit/>
          </a:bodyPr>
          <a:lstStyle/>
          <a:p>
            <a:pPr algn="ctr"/>
            <a:r>
              <a:rPr lang="en-GB" dirty="0" smtClean="0"/>
              <a:t>P.M. del </a:t>
            </a:r>
            <a:r>
              <a:rPr lang="en-GB" dirty="0" err="1" smtClean="0"/>
              <a:t>Mediterráneo</a:t>
            </a:r>
            <a:r>
              <a:rPr lang="en-GB" dirty="0" smtClean="0"/>
              <a:t> -&gt; 80 </a:t>
            </a:r>
            <a:r>
              <a:rPr lang="en-GB" dirty="0" err="1" smtClean="0"/>
              <a:t>ind.</a:t>
            </a:r>
            <a:r>
              <a:rPr lang="en-GB" dirty="0" smtClean="0"/>
              <a:t>/m2</a:t>
            </a:r>
          </a:p>
          <a:p>
            <a:pPr algn="ctr"/>
            <a:r>
              <a:rPr lang="en-GB" dirty="0" smtClean="0"/>
              <a:t>Plan </a:t>
            </a:r>
            <a:r>
              <a:rPr lang="en-GB" dirty="0" err="1" smtClean="0"/>
              <a:t>recupercaión</a:t>
            </a:r>
            <a:r>
              <a:rPr lang="en-GB" dirty="0" smtClean="0"/>
              <a:t> -&gt; 6,7 </a:t>
            </a:r>
            <a:r>
              <a:rPr lang="en-GB" dirty="0" err="1" smtClean="0"/>
              <a:t>ind.</a:t>
            </a:r>
            <a:r>
              <a:rPr lang="en-GB" dirty="0" smtClean="0"/>
              <a:t>/m2 </a:t>
            </a:r>
            <a:r>
              <a:rPr lang="en-GB" dirty="0" err="1" smtClean="0"/>
              <a:t>en</a:t>
            </a:r>
            <a:r>
              <a:rPr lang="en-GB" dirty="0" smtClean="0"/>
              <a:t> Bahía Sur  </a:t>
            </a:r>
            <a:endParaRPr lang="en-GB" dirty="0"/>
          </a:p>
        </p:txBody>
      </p:sp>
    </p:spTree>
    <p:extLst>
      <p:ext uri="{BB962C8B-B14F-4D97-AF65-F5344CB8AC3E}">
        <p14:creationId xmlns:p14="http://schemas.microsoft.com/office/powerpoint/2010/main" val="271679890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xfrm>
            <a:off x="467544" y="0"/>
            <a:ext cx="8229600" cy="1143000"/>
          </a:xfrm>
        </p:spPr>
        <p:txBody>
          <a:bodyPr>
            <a:normAutofit/>
          </a:bodyPr>
          <a:lstStyle/>
          <a:p>
            <a:r>
              <a:rPr lang="en-GB" dirty="0" err="1" smtClean="0"/>
              <a:t>Afinidad</a:t>
            </a:r>
            <a:r>
              <a:rPr lang="en-GB" dirty="0" smtClean="0"/>
              <a:t> </a:t>
            </a:r>
            <a:r>
              <a:rPr lang="en-GB" dirty="0" err="1" smtClean="0"/>
              <a:t>por</a:t>
            </a:r>
            <a:r>
              <a:rPr lang="en-GB" dirty="0" smtClean="0"/>
              <a:t> </a:t>
            </a:r>
            <a:r>
              <a:rPr lang="en-GB" dirty="0" err="1" smtClean="0"/>
              <a:t>diques</a:t>
            </a:r>
            <a:r>
              <a:rPr lang="en-GB" dirty="0" smtClean="0"/>
              <a:t> de </a:t>
            </a:r>
            <a:r>
              <a:rPr lang="en-GB" dirty="0" err="1" smtClean="0"/>
              <a:t>escollera</a:t>
            </a:r>
            <a:endParaRPr lang="en-GB" dirty="0"/>
          </a:p>
        </p:txBody>
      </p:sp>
      <p:sp>
        <p:nvSpPr>
          <p:cNvPr id="4" name="3 CuadroTexto"/>
          <p:cNvSpPr txBox="1"/>
          <p:nvPr/>
        </p:nvSpPr>
        <p:spPr>
          <a:xfrm>
            <a:off x="1441726" y="971436"/>
            <a:ext cx="6048672" cy="369332"/>
          </a:xfrm>
          <a:prstGeom prst="rect">
            <a:avLst/>
          </a:prstGeom>
          <a:noFill/>
        </p:spPr>
        <p:txBody>
          <a:bodyPr wrap="square" rtlCol="0">
            <a:spAutoFit/>
          </a:bodyPr>
          <a:lstStyle/>
          <a:p>
            <a:pPr algn="ctr"/>
            <a:r>
              <a:rPr lang="en-GB" dirty="0" smtClean="0"/>
              <a:t>Micro-</a:t>
            </a:r>
            <a:r>
              <a:rPr lang="en-GB" dirty="0" err="1" smtClean="0"/>
              <a:t>Reservas</a:t>
            </a:r>
            <a:r>
              <a:rPr lang="en-GB" dirty="0" smtClean="0"/>
              <a:t> Marinas </a:t>
            </a:r>
            <a:r>
              <a:rPr lang="en-GB" dirty="0" err="1" smtClean="0"/>
              <a:t>Artificiales</a:t>
            </a:r>
            <a:endParaRPr lang="en-GB" dirty="0"/>
          </a:p>
        </p:txBody>
      </p:sp>
      <p:sp>
        <p:nvSpPr>
          <p:cNvPr id="5" name="4 CuadroTexto"/>
          <p:cNvSpPr txBox="1"/>
          <p:nvPr/>
        </p:nvSpPr>
        <p:spPr>
          <a:xfrm>
            <a:off x="395536" y="2276872"/>
            <a:ext cx="8352928" cy="1200329"/>
          </a:xfrm>
          <a:prstGeom prst="rect">
            <a:avLst/>
          </a:prstGeom>
          <a:noFill/>
        </p:spPr>
        <p:txBody>
          <a:bodyPr wrap="square" rtlCol="0">
            <a:spAutoFit/>
          </a:bodyPr>
          <a:lstStyle/>
          <a:p>
            <a:pPr algn="ctr"/>
            <a:endParaRPr lang="en-GB" dirty="0" smtClean="0"/>
          </a:p>
          <a:p>
            <a:pPr algn="ctr"/>
            <a:r>
              <a:rPr lang="es-ES" dirty="0"/>
              <a:t>Establecer </a:t>
            </a:r>
            <a:r>
              <a:rPr lang="es-ES" b="1" dirty="0"/>
              <a:t>relaciones cooperativas con las autoridades portuarias </a:t>
            </a:r>
            <a:r>
              <a:rPr lang="es-ES" dirty="0"/>
              <a:t>que faciliten la ejecución de los trabajos para la conservación de las poblaciones de </a:t>
            </a:r>
            <a:r>
              <a:rPr lang="es-ES" i="1" dirty="0" err="1" smtClean="0"/>
              <a:t>Patella</a:t>
            </a:r>
            <a:r>
              <a:rPr lang="es-ES" i="1" dirty="0" smtClean="0"/>
              <a:t> </a:t>
            </a:r>
            <a:r>
              <a:rPr lang="es-ES" i="1" dirty="0" err="1"/>
              <a:t>f</a:t>
            </a:r>
            <a:r>
              <a:rPr lang="es-ES" i="1" dirty="0" err="1" smtClean="0"/>
              <a:t>erruginea</a:t>
            </a:r>
            <a:r>
              <a:rPr lang="es-ES" i="1" dirty="0" smtClean="0"/>
              <a:t> </a:t>
            </a:r>
            <a:r>
              <a:rPr lang="es-ES" dirty="0"/>
              <a:t>que se asienten en los puertos.</a:t>
            </a:r>
            <a:endParaRPr lang="en-GB" dirty="0"/>
          </a:p>
        </p:txBody>
      </p:sp>
      <p:sp>
        <p:nvSpPr>
          <p:cNvPr id="6" name="5 Rectángulo"/>
          <p:cNvSpPr/>
          <p:nvPr/>
        </p:nvSpPr>
        <p:spPr>
          <a:xfrm>
            <a:off x="289598" y="1558533"/>
            <a:ext cx="8352928" cy="830997"/>
          </a:xfrm>
          <a:prstGeom prst="rect">
            <a:avLst/>
          </a:prstGeom>
        </p:spPr>
        <p:txBody>
          <a:bodyPr wrap="square">
            <a:spAutoFit/>
          </a:bodyPr>
          <a:lstStyle/>
          <a:p>
            <a:pPr algn="ctr"/>
            <a:r>
              <a:rPr lang="en-GB" sz="2400" b="1" dirty="0"/>
              <a:t>PLAN DE </a:t>
            </a:r>
            <a:r>
              <a:rPr lang="en-GB" sz="2400" b="1" dirty="0" smtClean="0"/>
              <a:t>RECUPERACIÓN </a:t>
            </a:r>
            <a:r>
              <a:rPr lang="en-GB" sz="2400" b="1" dirty="0"/>
              <a:t>y </a:t>
            </a:r>
            <a:r>
              <a:rPr lang="en-GB" sz="2400" b="1" dirty="0" smtClean="0"/>
              <a:t>CONSERVACIÓN </a:t>
            </a:r>
            <a:r>
              <a:rPr lang="en-GB" sz="2400" b="1" dirty="0"/>
              <a:t>DE INVERTEBRADOS AMENAZADOS Y FANERÓGAMAS DEL MEDIO </a:t>
            </a:r>
            <a:r>
              <a:rPr lang="en-GB" sz="2400" b="1" dirty="0" smtClean="0"/>
              <a:t>MARINO (2017)</a:t>
            </a:r>
            <a:endParaRPr lang="en-GB" sz="2400" b="1" dirty="0"/>
          </a:p>
        </p:txBody>
      </p:sp>
      <p:pic>
        <p:nvPicPr>
          <p:cNvPr id="14338"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25099" t="39329" r="24033" b="20833"/>
          <a:stretch/>
        </p:blipFill>
        <p:spPr bwMode="auto">
          <a:xfrm>
            <a:off x="755576" y="3477201"/>
            <a:ext cx="7488832" cy="329736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7 CuadroTexto"/>
          <p:cNvSpPr txBox="1"/>
          <p:nvPr/>
        </p:nvSpPr>
        <p:spPr>
          <a:xfrm>
            <a:off x="3347864" y="6309320"/>
            <a:ext cx="1296144" cy="369332"/>
          </a:xfrm>
          <a:prstGeom prst="rect">
            <a:avLst/>
          </a:prstGeom>
          <a:noFill/>
        </p:spPr>
        <p:txBody>
          <a:bodyPr wrap="square" rtlCol="0">
            <a:spAutoFit/>
          </a:bodyPr>
          <a:lstStyle/>
          <a:p>
            <a:r>
              <a:rPr lang="en-GB" dirty="0" smtClean="0"/>
              <a:t>MRMAs</a:t>
            </a:r>
            <a:endParaRPr lang="en-GB" dirty="0"/>
          </a:p>
        </p:txBody>
      </p:sp>
    </p:spTree>
    <p:extLst>
      <p:ext uri="{BB962C8B-B14F-4D97-AF65-F5344CB8AC3E}">
        <p14:creationId xmlns:p14="http://schemas.microsoft.com/office/powerpoint/2010/main" val="190281189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40151" y="2556822"/>
            <a:ext cx="3238339" cy="43011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6" name="Picture 6" descr="https://thegardendiaries.files.wordpress.com/2014/03/22.jpg?w=500&amp;h=35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756" y="2665721"/>
            <a:ext cx="5971907" cy="4192279"/>
          </a:xfrm>
          <a:prstGeom prst="rect">
            <a:avLst/>
          </a:prstGeom>
          <a:noFill/>
          <a:extLst>
            <a:ext uri="{909E8E84-426E-40DD-AFC4-6F175D3DCCD1}">
              <a14:hiddenFill xmlns:a14="http://schemas.microsoft.com/office/drawing/2010/main">
                <a:solidFill>
                  <a:srgbClr val="FFFFFF"/>
                </a:solidFill>
              </a14:hiddenFill>
            </a:ext>
          </a:extLst>
        </p:spPr>
      </p:pic>
      <p:pic>
        <p:nvPicPr>
          <p:cNvPr id="5122" name="Picture 2" descr="Resultado de imagen de quarry block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755" y="0"/>
            <a:ext cx="4459739" cy="2708048"/>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http://image.stonedominican.com/product/1/98/194642/Coral_Stone_Quarry_Blocks.jpg"/>
          <p:cNvPicPr>
            <a:picLocks noChangeAspect="1" noChangeArrowheads="1"/>
          </p:cNvPicPr>
          <p:nvPr/>
        </p:nvPicPr>
        <p:blipFill rotWithShape="1">
          <a:blip r:embed="rId5">
            <a:extLst>
              <a:ext uri="{28A0092B-C50C-407E-A947-70E740481C1C}">
                <a14:useLocalDpi xmlns:a14="http://schemas.microsoft.com/office/drawing/2010/main" val="0"/>
              </a:ext>
            </a:extLst>
          </a:blip>
          <a:srcRect l="40136" t="50000"/>
          <a:stretch/>
        </p:blipFill>
        <p:spPr bwMode="auto">
          <a:xfrm>
            <a:off x="4427985" y="0"/>
            <a:ext cx="4716016" cy="2708048"/>
          </a:xfrm>
          <a:prstGeom prst="rect">
            <a:avLst/>
          </a:prstGeom>
          <a:noFill/>
          <a:extLst>
            <a:ext uri="{909E8E84-426E-40DD-AFC4-6F175D3DCCD1}">
              <a14:hiddenFill xmlns:a14="http://schemas.microsoft.com/office/drawing/2010/main">
                <a:solidFill>
                  <a:srgbClr val="FFFFFF"/>
                </a:solidFill>
              </a14:hiddenFill>
            </a:ext>
          </a:extLst>
        </p:spPr>
      </p:pic>
      <p:cxnSp>
        <p:nvCxnSpPr>
          <p:cNvPr id="3" name="2 Conector recto"/>
          <p:cNvCxnSpPr/>
          <p:nvPr/>
        </p:nvCxnSpPr>
        <p:spPr>
          <a:xfrm>
            <a:off x="-31756" y="2708048"/>
            <a:ext cx="9175757" cy="0"/>
          </a:xfrm>
          <a:prstGeom prst="line">
            <a:avLst/>
          </a:prstGeom>
          <a:ln w="762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60625010"/>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xfrm>
            <a:off x="107504" y="-18256"/>
            <a:ext cx="8964488" cy="1143000"/>
          </a:xfrm>
        </p:spPr>
        <p:txBody>
          <a:bodyPr>
            <a:normAutofit fontScale="90000"/>
          </a:bodyPr>
          <a:lstStyle/>
          <a:p>
            <a:r>
              <a:rPr lang="en-GB" dirty="0" smtClean="0"/>
              <a:t>ACTUACIONES  </a:t>
            </a:r>
            <a:br>
              <a:rPr lang="en-GB" dirty="0" smtClean="0"/>
            </a:br>
            <a:r>
              <a:rPr lang="en-GB" u="sng" dirty="0" smtClean="0"/>
              <a:t>ADECUACIÓN</a:t>
            </a:r>
            <a:r>
              <a:rPr lang="en-GB" dirty="0" smtClean="0"/>
              <a:t>		</a:t>
            </a:r>
            <a:r>
              <a:rPr lang="en-GB" u="sng" dirty="0" smtClean="0"/>
              <a:t>REINTRODUCCIÓN</a:t>
            </a:r>
            <a:endParaRPr lang="en-GB" u="sng" dirty="0"/>
          </a:p>
        </p:txBody>
      </p:sp>
      <p:pic>
        <p:nvPicPr>
          <p:cNvPr id="4" name="Imagen 3"/>
          <p:cNvPicPr>
            <a:picLocks noChangeAspect="1"/>
          </p:cNvPicPr>
          <p:nvPr/>
        </p:nvPicPr>
        <p:blipFill>
          <a:blip r:embed="rId2"/>
          <a:stretch>
            <a:fillRect/>
          </a:stretch>
        </p:blipFill>
        <p:spPr>
          <a:xfrm>
            <a:off x="395536" y="1213867"/>
            <a:ext cx="2857500" cy="2143125"/>
          </a:xfrm>
          <a:prstGeom prst="rect">
            <a:avLst/>
          </a:prstGeom>
        </p:spPr>
      </p:pic>
      <p:pic>
        <p:nvPicPr>
          <p:cNvPr id="7" name="Imagen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95537" y="3411590"/>
            <a:ext cx="2857500" cy="3401786"/>
          </a:xfrm>
          <a:prstGeom prst="rect">
            <a:avLst/>
          </a:prstGeom>
        </p:spPr>
      </p:pic>
      <p:pic>
        <p:nvPicPr>
          <p:cNvPr id="10" name="Imagen 9"/>
          <p:cNvPicPr>
            <a:picLocks noChangeAspect="1"/>
          </p:cNvPicPr>
          <p:nvPr/>
        </p:nvPicPr>
        <p:blipFill>
          <a:blip r:embed="rId4"/>
          <a:stretch>
            <a:fillRect/>
          </a:stretch>
        </p:blipFill>
        <p:spPr>
          <a:xfrm>
            <a:off x="3321247" y="1213867"/>
            <a:ext cx="5715000" cy="3810000"/>
          </a:xfrm>
          <a:prstGeom prst="rect">
            <a:avLst/>
          </a:prstGeom>
        </p:spPr>
      </p:pic>
      <p:sp>
        <p:nvSpPr>
          <p:cNvPr id="11" name="Rectángulo 10"/>
          <p:cNvSpPr/>
          <p:nvPr/>
        </p:nvSpPr>
        <p:spPr>
          <a:xfrm>
            <a:off x="3889562" y="5112483"/>
            <a:ext cx="4578369" cy="369332"/>
          </a:xfrm>
          <a:prstGeom prst="rect">
            <a:avLst/>
          </a:prstGeom>
        </p:spPr>
        <p:txBody>
          <a:bodyPr wrap="none">
            <a:spAutoFit/>
          </a:bodyPr>
          <a:lstStyle/>
          <a:p>
            <a:r>
              <a:rPr lang="es-ES" dirty="0"/>
              <a:t>J.B. Peña, J. </a:t>
            </a:r>
            <a:r>
              <a:rPr lang="es-ES" dirty="0" err="1"/>
              <a:t>Guallart</a:t>
            </a:r>
            <a:r>
              <a:rPr lang="es-ES" dirty="0"/>
              <a:t> y J. </a:t>
            </a:r>
            <a:r>
              <a:rPr lang="es-ES" dirty="0" smtClean="0"/>
              <a:t>Pérez-</a:t>
            </a:r>
            <a:r>
              <a:rPr lang="es-ES" dirty="0" err="1" smtClean="0"/>
              <a:t>Larruscaín</a:t>
            </a:r>
            <a:r>
              <a:rPr lang="es-ES" dirty="0" smtClean="0"/>
              <a:t> - CSIC</a:t>
            </a:r>
            <a:endParaRPr lang="es-ES" dirty="0"/>
          </a:p>
        </p:txBody>
      </p:sp>
      <p:pic>
        <p:nvPicPr>
          <p:cNvPr id="12" name="Imagen 1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321247" y="5515505"/>
            <a:ext cx="1911175" cy="1274116"/>
          </a:xfrm>
          <a:prstGeom prst="rect">
            <a:avLst/>
          </a:prstGeom>
        </p:spPr>
      </p:pic>
      <p:sp>
        <p:nvSpPr>
          <p:cNvPr id="13" name="Rectángulo 12"/>
          <p:cNvSpPr/>
          <p:nvPr/>
        </p:nvSpPr>
        <p:spPr>
          <a:xfrm>
            <a:off x="5232422" y="5661248"/>
            <a:ext cx="3911578" cy="1107996"/>
          </a:xfrm>
          <a:prstGeom prst="rect">
            <a:avLst/>
          </a:prstGeom>
        </p:spPr>
        <p:txBody>
          <a:bodyPr wrap="square">
            <a:spAutoFit/>
          </a:bodyPr>
          <a:lstStyle/>
          <a:p>
            <a:pPr algn="just"/>
            <a:r>
              <a:rPr lang="es-ES" sz="1100" dirty="0" smtClean="0"/>
              <a:t>“Asimismo </a:t>
            </a:r>
            <a:r>
              <a:rPr lang="es-ES" sz="1100" dirty="0"/>
              <a:t>se han conseguido juveniles, algunos de los cuales han superado el año de edad en las instalaciones del IATS-CSIC. Se supone que las lapas </a:t>
            </a:r>
            <a:r>
              <a:rPr lang="es-ES" sz="1100" dirty="0" err="1"/>
              <a:t>ferrugíneas</a:t>
            </a:r>
            <a:r>
              <a:rPr lang="es-ES" sz="1100" dirty="0"/>
              <a:t> alcanzan la madurez sexual al final de su segundo año de vida. Si llegaran a alcanzar la madurez sexual en los acuarios tras cumplir esta edad, se podría decir que se ha logrado “cerrar el ciclo” de lapa </a:t>
            </a:r>
            <a:r>
              <a:rPr lang="es-ES" sz="1100" dirty="0" err="1"/>
              <a:t>ferrugínea</a:t>
            </a:r>
            <a:r>
              <a:rPr lang="es-ES" sz="1100" dirty="0"/>
              <a:t> en </a:t>
            </a:r>
            <a:r>
              <a:rPr lang="es-ES" sz="1100" dirty="0" smtClean="0"/>
              <a:t>cautividad”</a:t>
            </a:r>
            <a:endParaRPr lang="es-ES" sz="1100" dirty="0"/>
          </a:p>
        </p:txBody>
      </p:sp>
    </p:spTree>
    <p:extLst>
      <p:ext uri="{BB962C8B-B14F-4D97-AF65-F5344CB8AC3E}">
        <p14:creationId xmlns:p14="http://schemas.microsoft.com/office/powerpoint/2010/main" val="385939974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xfrm>
            <a:off x="107504" y="-18256"/>
            <a:ext cx="8964488" cy="1143000"/>
          </a:xfrm>
        </p:spPr>
        <p:txBody>
          <a:bodyPr>
            <a:normAutofit/>
          </a:bodyPr>
          <a:lstStyle/>
          <a:p>
            <a:r>
              <a:rPr lang="en-GB" dirty="0" smtClean="0"/>
              <a:t>ACTUACIONES - TRASLOCACIÓN</a:t>
            </a:r>
            <a:endParaRPr lang="en-GB" dirty="0"/>
          </a:p>
        </p:txBody>
      </p:sp>
      <p:pic>
        <p:nvPicPr>
          <p:cNvPr id="5" name="Imagen 4"/>
          <p:cNvPicPr>
            <a:picLocks noChangeAspect="1"/>
          </p:cNvPicPr>
          <p:nvPr/>
        </p:nvPicPr>
        <p:blipFill>
          <a:blip r:embed="rId2"/>
          <a:stretch>
            <a:fillRect/>
          </a:stretch>
        </p:blipFill>
        <p:spPr>
          <a:xfrm rot="10800000" flipV="1">
            <a:off x="1547664" y="1124155"/>
            <a:ext cx="5718775" cy="4248472"/>
          </a:xfrm>
          <a:prstGeom prst="rect">
            <a:avLst/>
          </a:prstGeom>
          <a:ln w="88900" cap="sq" cmpd="thickThin">
            <a:noFill/>
            <a:prstDash val="solid"/>
            <a:miter lim="800000"/>
          </a:ln>
          <a:effectLst>
            <a:innerShdw blurRad="76200">
              <a:srgbClr val="000000"/>
            </a:innerShdw>
          </a:effectLst>
        </p:spPr>
      </p:pic>
      <p:pic>
        <p:nvPicPr>
          <p:cNvPr id="10" name="Imagen 9"/>
          <p:cNvPicPr>
            <a:picLocks noChangeAspect="1"/>
          </p:cNvPicPr>
          <p:nvPr/>
        </p:nvPicPr>
        <p:blipFill>
          <a:blip r:embed="rId3"/>
          <a:stretch>
            <a:fillRect/>
          </a:stretch>
        </p:blipFill>
        <p:spPr>
          <a:xfrm>
            <a:off x="2659213" y="5516643"/>
            <a:ext cx="3495675" cy="1304925"/>
          </a:xfrm>
          <a:prstGeom prst="rect">
            <a:avLst/>
          </a:prstGeom>
        </p:spPr>
      </p:pic>
    </p:spTree>
    <p:extLst>
      <p:ext uri="{BB962C8B-B14F-4D97-AF65-F5344CB8AC3E}">
        <p14:creationId xmlns:p14="http://schemas.microsoft.com/office/powerpoint/2010/main" val="341105913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n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714" y="0"/>
            <a:ext cx="4855752" cy="6858000"/>
          </a:xfrm>
          <a:prstGeom prst="rect">
            <a:avLst/>
          </a:prstGeom>
        </p:spPr>
      </p:pic>
      <p:pic>
        <p:nvPicPr>
          <p:cNvPr id="7" name="Imagen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84168" y="2852936"/>
            <a:ext cx="1905000" cy="1905000"/>
          </a:xfrm>
          <a:prstGeom prst="rect">
            <a:avLst/>
          </a:prstGeom>
        </p:spPr>
      </p:pic>
      <p:pic>
        <p:nvPicPr>
          <p:cNvPr id="8" name="Imagen 7"/>
          <p:cNvPicPr>
            <a:picLocks noChangeAspect="1"/>
          </p:cNvPicPr>
          <p:nvPr/>
        </p:nvPicPr>
        <p:blipFill>
          <a:blip r:embed="rId4"/>
          <a:stretch>
            <a:fillRect/>
          </a:stretch>
        </p:blipFill>
        <p:spPr>
          <a:xfrm>
            <a:off x="5580113" y="5118946"/>
            <a:ext cx="2952328" cy="845535"/>
          </a:xfrm>
          <a:prstGeom prst="rect">
            <a:avLst/>
          </a:prstGeom>
        </p:spPr>
      </p:pic>
      <p:sp>
        <p:nvSpPr>
          <p:cNvPr id="9" name="1 Título"/>
          <p:cNvSpPr>
            <a:spLocks noGrp="1"/>
          </p:cNvSpPr>
          <p:nvPr>
            <p:ph type="title"/>
          </p:nvPr>
        </p:nvSpPr>
        <p:spPr>
          <a:xfrm>
            <a:off x="2415162" y="332656"/>
            <a:ext cx="8964488" cy="1143000"/>
          </a:xfrm>
        </p:spPr>
        <p:txBody>
          <a:bodyPr>
            <a:normAutofit/>
          </a:bodyPr>
          <a:lstStyle/>
          <a:p>
            <a:r>
              <a:rPr lang="en-GB" dirty="0" smtClean="0"/>
              <a:t>TRASLOCACIÓN</a:t>
            </a:r>
            <a:endParaRPr lang="en-GB" dirty="0"/>
          </a:p>
        </p:txBody>
      </p:sp>
    </p:spTree>
    <p:extLst>
      <p:ext uri="{BB962C8B-B14F-4D97-AF65-F5344CB8AC3E}">
        <p14:creationId xmlns:p14="http://schemas.microsoft.com/office/powerpoint/2010/main" val="408689894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ítulo 1"/>
          <p:cNvSpPr>
            <a:spLocks noGrp="1"/>
          </p:cNvSpPr>
          <p:nvPr>
            <p:ph type="title"/>
          </p:nvPr>
        </p:nvSpPr>
        <p:spPr>
          <a:xfrm>
            <a:off x="458004" y="1856"/>
            <a:ext cx="8229600" cy="1143000"/>
          </a:xfrm>
        </p:spPr>
        <p:txBody>
          <a:bodyPr/>
          <a:lstStyle/>
          <a:p>
            <a:r>
              <a:rPr lang="es-ES" dirty="0" smtClean="0">
                <a:solidFill>
                  <a:srgbClr val="FF0000"/>
                </a:solidFill>
              </a:rPr>
              <a:t>FIN</a:t>
            </a:r>
            <a:endParaRPr lang="es-ES" dirty="0">
              <a:solidFill>
                <a:srgbClr val="FF0000"/>
              </a:solidFill>
            </a:endParaRPr>
          </a:p>
        </p:txBody>
      </p:sp>
      <p:pic>
        <p:nvPicPr>
          <p:cNvPr id="4" name="Marcador de contenido 3"/>
          <p:cNvPicPr>
            <a:picLocks noGrp="1" noChangeAspect="1"/>
          </p:cNvPicPr>
          <p:nvPr>
            <p:ph idx="1"/>
          </p:nvPr>
        </p:nvPicPr>
        <p:blipFill>
          <a:blip r:embed="rId2"/>
          <a:stretch>
            <a:fillRect/>
          </a:stretch>
        </p:blipFill>
        <p:spPr>
          <a:xfrm>
            <a:off x="0" y="1268760"/>
            <a:ext cx="9145609" cy="5589240"/>
          </a:xfrm>
        </p:spPr>
      </p:pic>
    </p:spTree>
    <p:extLst>
      <p:ext uri="{BB962C8B-B14F-4D97-AF65-F5344CB8AC3E}">
        <p14:creationId xmlns:p14="http://schemas.microsoft.com/office/powerpoint/2010/main" val="175018898"/>
      </p:ext>
    </p:extLst>
  </p:cSld>
  <p:clrMapOvr>
    <a:masterClrMapping/>
  </p:clrMapOvr>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3151</TotalTime>
  <Words>838</Words>
  <Application>Microsoft Office PowerPoint</Application>
  <PresentationFormat>Presentación en pantalla (4:3)</PresentationFormat>
  <Paragraphs>102</Paragraphs>
  <Slides>26</Slides>
  <Notes>0</Notes>
  <HiddenSlides>0</HiddenSlides>
  <MMClips>0</MMClips>
  <ScaleCrop>false</ScaleCrop>
  <HeadingPairs>
    <vt:vector size="6" baseType="variant">
      <vt:variant>
        <vt:lpstr>Fuentes usadas</vt:lpstr>
      </vt:variant>
      <vt:variant>
        <vt:i4>2</vt:i4>
      </vt:variant>
      <vt:variant>
        <vt:lpstr>Tema</vt:lpstr>
      </vt:variant>
      <vt:variant>
        <vt:i4>1</vt:i4>
      </vt:variant>
      <vt:variant>
        <vt:lpstr>Títulos de diapositiva</vt:lpstr>
      </vt:variant>
      <vt:variant>
        <vt:i4>26</vt:i4>
      </vt:variant>
    </vt:vector>
  </HeadingPairs>
  <TitlesOfParts>
    <vt:vector size="29" baseType="lpstr">
      <vt:lpstr>Arial</vt:lpstr>
      <vt:lpstr>Calibri</vt:lpstr>
      <vt:lpstr>Tema de Office</vt:lpstr>
      <vt:lpstr>Ecología de la lapa ferrugínea en el entorno del Parque Natural del Estrecho y perspectivas de conservación</vt:lpstr>
      <vt:lpstr>Presentación de PowerPoint</vt:lpstr>
      <vt:lpstr>Prod. primaria, mareas, temperatura y gigantismo</vt:lpstr>
      <vt:lpstr>Ciclo de vida</vt:lpstr>
      <vt:lpstr>Estatus de protección</vt:lpstr>
      <vt:lpstr>Plan de recuperación y conservación</vt:lpstr>
      <vt:lpstr>Presentación de PowerPoint</vt:lpstr>
      <vt:lpstr>¿Para qué sirven las lapas?</vt:lpstr>
      <vt:lpstr>Amenazas</vt:lpstr>
      <vt:lpstr>Amenazas</vt:lpstr>
      <vt:lpstr>Amenazas</vt:lpstr>
      <vt:lpstr>Estado actual de las poblaciones</vt:lpstr>
      <vt:lpstr>Poblaciones en la costa europea</vt:lpstr>
      <vt:lpstr>Andalucía y PN del Estrecho</vt:lpstr>
      <vt:lpstr>Andalucía y PN del Estrecho</vt:lpstr>
      <vt:lpstr>GETARES</vt:lpstr>
      <vt:lpstr>Presentación de PowerPoint</vt:lpstr>
      <vt:lpstr>Presentación de PowerPoint</vt:lpstr>
      <vt:lpstr>Andalucía y PN del Estrecho</vt:lpstr>
      <vt:lpstr>Afinidad por diques de escollera</vt:lpstr>
      <vt:lpstr>Afinidad por diques de escollera</vt:lpstr>
      <vt:lpstr>Presentación de PowerPoint</vt:lpstr>
      <vt:lpstr>ACTUACIONES   ADECUACIÓN  REINTRODUCCIÓN</vt:lpstr>
      <vt:lpstr>ACTUACIONES - TRASLOCACIÓN</vt:lpstr>
      <vt:lpstr>TRASLOCACIÓN</vt:lpstr>
      <vt:lpstr>FIN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Ecología de la lapa ferrugínea en el entorno del Parque Natural de El Estrecho y perspectiva de conservación</dc:title>
  <dc:creator>juances</dc:creator>
  <cp:lastModifiedBy>javi ceballos gonzalez</cp:lastModifiedBy>
  <cp:revision>36</cp:revision>
  <dcterms:created xsi:type="dcterms:W3CDTF">2018-02-22T09:00:47Z</dcterms:created>
  <dcterms:modified xsi:type="dcterms:W3CDTF">2018-02-24T14:48:31Z</dcterms:modified>
</cp:coreProperties>
</file>