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5" r:id="rId4"/>
    <p:sldId id="268" r:id="rId5"/>
    <p:sldId id="261" r:id="rId6"/>
    <p:sldId id="262" r:id="rId7"/>
    <p:sldId id="263" r:id="rId8"/>
    <p:sldId id="276" r:id="rId9"/>
    <p:sldId id="259" r:id="rId10"/>
    <p:sldId id="269" r:id="rId11"/>
    <p:sldId id="271" r:id="rId12"/>
    <p:sldId id="267" r:id="rId13"/>
    <p:sldId id="258" r:id="rId14"/>
    <p:sldId id="257" r:id="rId15"/>
    <p:sldId id="264" r:id="rId16"/>
    <p:sldId id="272" r:id="rId17"/>
    <p:sldId id="273" r:id="rId18"/>
    <p:sldId id="270" r:id="rId19"/>
    <p:sldId id="275" r:id="rId20"/>
    <p:sldId id="277" r:id="rId21"/>
    <p:sldId id="274" r:id="rId22"/>
    <p:sldId id="278" r:id="rId23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GB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8612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4115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9409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4298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52384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36932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364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5769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59545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6881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5279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GB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GB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FAFFB-81B8-46CC-A229-823DD2F34421}" type="datetimeFigureOut">
              <a:rPr lang="en-GB" smtClean="0"/>
              <a:t>22/03/2019</a:t>
            </a:fld>
            <a:endParaRPr lang="en-GB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CA4F0-89F8-4B3D-9925-9FFD5FE8840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6612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.bin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2.emf"/><Relationship Id="rId5" Type="http://schemas.openxmlformats.org/officeDocument/2006/relationships/image" Target="../media/image15.wmf"/><Relationship Id="rId4" Type="http://schemas.openxmlformats.org/officeDocument/2006/relationships/oleObject" Target="../embeddings/oleObject1.bin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22.emf"/><Relationship Id="rId4" Type="http://schemas.openxmlformats.org/officeDocument/2006/relationships/image" Target="../media/image1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9006" y="17042"/>
            <a:ext cx="11769634" cy="2387600"/>
          </a:xfrm>
        </p:spPr>
        <p:txBody>
          <a:bodyPr anchor="ctr">
            <a:normAutofit/>
          </a:bodyPr>
          <a:lstStyle/>
          <a:p>
            <a:r>
              <a:rPr lang="en-GB" sz="6600" b="1" dirty="0" err="1" smtClean="0"/>
              <a:t>Introducción</a:t>
            </a:r>
            <a:r>
              <a:rPr lang="en-GB" sz="6600" b="1" dirty="0" smtClean="0"/>
              <a:t> a la </a:t>
            </a:r>
            <a:r>
              <a:rPr lang="en-GB" sz="6600" b="1" dirty="0" err="1" smtClean="0"/>
              <a:t>estadística</a:t>
            </a:r>
            <a:r>
              <a:rPr lang="en-GB" sz="6600" b="1" dirty="0" smtClean="0"/>
              <a:t> para </a:t>
            </a:r>
            <a:r>
              <a:rPr lang="en-GB" sz="6600" b="1" dirty="0" err="1" smtClean="0"/>
              <a:t>jóvenes</a:t>
            </a:r>
            <a:r>
              <a:rPr lang="en-GB" sz="6600" b="1" dirty="0" smtClean="0"/>
              <a:t> </a:t>
            </a:r>
            <a:r>
              <a:rPr lang="en-GB" sz="6600" b="1" dirty="0" err="1" smtClean="0"/>
              <a:t>investigadores</a:t>
            </a:r>
            <a:endParaRPr lang="en-GB" sz="6600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97"/>
          <a:stretch/>
        </p:blipFill>
        <p:spPr>
          <a:xfrm>
            <a:off x="365761" y="2373495"/>
            <a:ext cx="4859383" cy="41840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93" r="4570"/>
          <a:stretch/>
        </p:blipFill>
        <p:spPr>
          <a:xfrm>
            <a:off x="5880728" y="2373495"/>
            <a:ext cx="5893931" cy="4184060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345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/>
              <a:t>DISEÑO DE MUESTREO</a:t>
            </a:r>
            <a:endParaRPr lang="en-GB" u="sng" dirty="0"/>
          </a:p>
        </p:txBody>
      </p:sp>
      <p:sp>
        <p:nvSpPr>
          <p:cNvPr id="4" name="CuadroTexto 3"/>
          <p:cNvSpPr txBox="1"/>
          <p:nvPr/>
        </p:nvSpPr>
        <p:spPr>
          <a:xfrm>
            <a:off x="356382" y="1678928"/>
            <a:ext cx="114792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err="1" smtClean="0"/>
              <a:t>Descriptivo</a:t>
            </a:r>
            <a:r>
              <a:rPr lang="en-GB" sz="3600" b="1" dirty="0" smtClean="0"/>
              <a:t>					</a:t>
            </a:r>
            <a:r>
              <a:rPr lang="en-GB" sz="3600" b="1" dirty="0" err="1" smtClean="0"/>
              <a:t>Comparativo</a:t>
            </a:r>
            <a:endParaRPr lang="en-GB" sz="3600" b="1" dirty="0" smtClean="0"/>
          </a:p>
          <a:p>
            <a:pPr algn="ctr"/>
            <a:endParaRPr lang="en-GB" sz="3600" b="1" dirty="0"/>
          </a:p>
        </p:txBody>
      </p:sp>
      <p:sp>
        <p:nvSpPr>
          <p:cNvPr id="5" name="CuadroTexto 4"/>
          <p:cNvSpPr txBox="1"/>
          <p:nvPr/>
        </p:nvSpPr>
        <p:spPr>
          <a:xfrm>
            <a:off x="6625883" y="2239539"/>
            <a:ext cx="5362134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(</a:t>
            </a:r>
            <a:r>
              <a:rPr lang="en-GB" sz="3200" dirty="0" err="1" smtClean="0"/>
              <a:t>hipótesis</a:t>
            </a:r>
            <a:r>
              <a:rPr lang="en-GB" sz="3200" dirty="0" smtClean="0"/>
              <a:t>)</a:t>
            </a:r>
          </a:p>
          <a:p>
            <a:pPr algn="ctr"/>
            <a:endParaRPr lang="en-GB" sz="3600" dirty="0" smtClean="0"/>
          </a:p>
          <a:p>
            <a:pPr algn="ctr"/>
            <a:r>
              <a:rPr lang="en-GB" sz="3600" dirty="0" err="1" smtClean="0"/>
              <a:t>Observacional</a:t>
            </a:r>
            <a:endParaRPr lang="en-GB" sz="3600" dirty="0" smtClean="0"/>
          </a:p>
          <a:p>
            <a:pPr algn="ctr"/>
            <a:r>
              <a:rPr lang="en-GB" sz="2800" dirty="0" smtClean="0"/>
              <a:t>(Sin </a:t>
            </a:r>
            <a:r>
              <a:rPr lang="en-GB" sz="2800" dirty="0" err="1" smtClean="0"/>
              <a:t>modificar</a:t>
            </a:r>
            <a:r>
              <a:rPr lang="en-GB" sz="2800" dirty="0" smtClean="0"/>
              <a:t>)</a:t>
            </a:r>
          </a:p>
          <a:p>
            <a:pPr algn="ctr"/>
            <a:endParaRPr lang="en-GB" sz="3200" dirty="0" smtClean="0"/>
          </a:p>
          <a:p>
            <a:pPr algn="ctr"/>
            <a:r>
              <a:rPr lang="en-GB" sz="3600" dirty="0" smtClean="0"/>
              <a:t>Experimental</a:t>
            </a:r>
          </a:p>
          <a:p>
            <a:pPr algn="ctr"/>
            <a:r>
              <a:rPr lang="en-GB" sz="2800" dirty="0" smtClean="0"/>
              <a:t>(</a:t>
            </a:r>
            <a:r>
              <a:rPr lang="en-GB" sz="2800" dirty="0" err="1" smtClean="0"/>
              <a:t>Modificaciones</a:t>
            </a:r>
            <a:r>
              <a:rPr lang="en-GB" sz="2800" dirty="0" smtClean="0"/>
              <a:t>)</a:t>
            </a:r>
            <a:endParaRPr lang="en-GB" sz="2800" dirty="0"/>
          </a:p>
        </p:txBody>
      </p:sp>
      <p:sp>
        <p:nvSpPr>
          <p:cNvPr id="6" name="Elipse 5"/>
          <p:cNvSpPr/>
          <p:nvPr/>
        </p:nvSpPr>
        <p:spPr>
          <a:xfrm>
            <a:off x="1181686" y="2678624"/>
            <a:ext cx="6161649" cy="388268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Representativa</a:t>
            </a:r>
            <a:endParaRPr lang="en-GB" sz="5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7" name="Conector recto de flecha 6"/>
          <p:cNvCxnSpPr/>
          <p:nvPr/>
        </p:nvCxnSpPr>
        <p:spPr>
          <a:xfrm>
            <a:off x="8366186" y="913976"/>
            <a:ext cx="713921" cy="88626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de flecha 7"/>
          <p:cNvCxnSpPr/>
          <p:nvPr/>
        </p:nvCxnSpPr>
        <p:spPr>
          <a:xfrm flipH="1">
            <a:off x="3087269" y="913976"/>
            <a:ext cx="709254" cy="88626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1247335" y="3566120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3600" dirty="0" err="1" smtClean="0"/>
              <a:t>Muestra</a:t>
            </a:r>
            <a:endParaRPr lang="en-GB" sz="3600" dirty="0" smtClean="0"/>
          </a:p>
          <a:p>
            <a:pPr algn="ctr"/>
            <a:endParaRPr lang="en-GB" sz="3600" dirty="0" smtClean="0"/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de la </a:t>
            </a:r>
            <a:r>
              <a:rPr lang="en-GB" sz="3600" dirty="0" err="1" smtClean="0"/>
              <a:t>población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598439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1"/>
          </a:xfrm>
        </p:spPr>
      </p:pic>
    </p:spTree>
    <p:extLst>
      <p:ext uri="{BB962C8B-B14F-4D97-AF65-F5344CB8AC3E}">
        <p14:creationId xmlns:p14="http://schemas.microsoft.com/office/powerpoint/2010/main" val="2759960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8" t="4751" r="1687" b="3874"/>
          <a:stretch/>
        </p:blipFill>
        <p:spPr>
          <a:xfrm>
            <a:off x="3981157" y="2067951"/>
            <a:ext cx="8060788" cy="4600135"/>
          </a:xfrm>
          <a:prstGeom prst="rect">
            <a:avLst/>
          </a:prstGeom>
        </p:spPr>
      </p:pic>
      <p:pic>
        <p:nvPicPr>
          <p:cNvPr id="6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34" t="20401" r="51959" b="5528"/>
          <a:stretch/>
        </p:blipFill>
        <p:spPr>
          <a:xfrm>
            <a:off x="267285" y="2067951"/>
            <a:ext cx="3446585" cy="3418449"/>
          </a:xfrm>
        </p:spPr>
      </p:pic>
      <p:sp>
        <p:nvSpPr>
          <p:cNvPr id="7" name="Título 1"/>
          <p:cNvSpPr>
            <a:spLocks noGrp="1"/>
          </p:cNvSpPr>
          <p:nvPr>
            <p:ph type="title"/>
          </p:nvPr>
        </p:nvSpPr>
        <p:spPr>
          <a:xfrm>
            <a:off x="950741" y="393896"/>
            <a:ext cx="10515600" cy="1325563"/>
          </a:xfrm>
        </p:spPr>
        <p:txBody>
          <a:bodyPr/>
          <a:lstStyle/>
          <a:p>
            <a:pPr algn="ctr"/>
            <a:r>
              <a:rPr lang="en-GB" u="sng" dirty="0" smtClean="0"/>
              <a:t>MEDIA MÓVIL</a:t>
            </a:r>
            <a:r>
              <a:rPr lang="en-GB" dirty="0" smtClean="0"/>
              <a:t> – </a:t>
            </a:r>
            <a:r>
              <a:rPr lang="en-GB" u="sng" dirty="0" smtClean="0"/>
              <a:t>CURVAS DE ACUMULACIÓN </a:t>
            </a:r>
            <a:endParaRPr lang="en-GB" u="sng" dirty="0"/>
          </a:p>
        </p:txBody>
      </p:sp>
    </p:spTree>
    <p:extLst>
      <p:ext uri="{BB962C8B-B14F-4D97-AF65-F5344CB8AC3E}">
        <p14:creationId xmlns:p14="http://schemas.microsoft.com/office/powerpoint/2010/main" val="2646228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115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DISEÑO DE MUESTREO</a:t>
            </a:r>
            <a:endParaRPr lang="en-GB" dirty="0"/>
          </a:p>
        </p:txBody>
      </p:sp>
      <p:sp>
        <p:nvSpPr>
          <p:cNvPr id="3" name="Rectángulo redondeado 2"/>
          <p:cNvSpPr/>
          <p:nvPr/>
        </p:nvSpPr>
        <p:spPr>
          <a:xfrm>
            <a:off x="534572" y="1209822"/>
            <a:ext cx="2698653" cy="16913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Elipse 3"/>
          <p:cNvSpPr/>
          <p:nvPr/>
        </p:nvSpPr>
        <p:spPr>
          <a:xfrm>
            <a:off x="942535" y="1463040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Elipse 4"/>
          <p:cNvSpPr/>
          <p:nvPr/>
        </p:nvSpPr>
        <p:spPr>
          <a:xfrm>
            <a:off x="1983544" y="1667021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Elipse 5"/>
          <p:cNvSpPr/>
          <p:nvPr/>
        </p:nvSpPr>
        <p:spPr>
          <a:xfrm>
            <a:off x="1308296" y="2577588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lipse 6"/>
          <p:cNvSpPr/>
          <p:nvPr/>
        </p:nvSpPr>
        <p:spPr>
          <a:xfrm>
            <a:off x="2839329" y="2415809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Elipse 7"/>
          <p:cNvSpPr/>
          <p:nvPr/>
        </p:nvSpPr>
        <p:spPr>
          <a:xfrm>
            <a:off x="2785403" y="1649120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960" y="3038622"/>
            <a:ext cx="2809875" cy="1628775"/>
          </a:xfrm>
          <a:prstGeom prst="rect">
            <a:avLst/>
          </a:prstGeom>
        </p:spPr>
      </p:pic>
      <p:sp>
        <p:nvSpPr>
          <p:cNvPr id="11" name="Rectángulo 10"/>
          <p:cNvSpPr/>
          <p:nvPr/>
        </p:nvSpPr>
        <p:spPr>
          <a:xfrm>
            <a:off x="478960" y="3643533"/>
            <a:ext cx="2795807" cy="186080"/>
          </a:xfrm>
          <a:prstGeom prst="rect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ángulo 11"/>
          <p:cNvSpPr/>
          <p:nvPr/>
        </p:nvSpPr>
        <p:spPr>
          <a:xfrm>
            <a:off x="478959" y="3924887"/>
            <a:ext cx="2795807" cy="186080"/>
          </a:xfrm>
          <a:prstGeom prst="rect">
            <a:avLst/>
          </a:prstGeom>
          <a:solidFill>
            <a:schemeClr val="accent1">
              <a:alpha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Elipse 12"/>
          <p:cNvSpPr/>
          <p:nvPr/>
        </p:nvSpPr>
        <p:spPr>
          <a:xfrm>
            <a:off x="838200" y="3652620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Elipse 13"/>
          <p:cNvSpPr/>
          <p:nvPr/>
        </p:nvSpPr>
        <p:spPr>
          <a:xfrm>
            <a:off x="1007013" y="3915800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Elipse 14"/>
          <p:cNvSpPr/>
          <p:nvPr/>
        </p:nvSpPr>
        <p:spPr>
          <a:xfrm>
            <a:off x="1253711" y="3646734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Elipse 15"/>
          <p:cNvSpPr/>
          <p:nvPr/>
        </p:nvSpPr>
        <p:spPr>
          <a:xfrm>
            <a:off x="3042651" y="3661706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Elipse 16"/>
          <p:cNvSpPr/>
          <p:nvPr/>
        </p:nvSpPr>
        <p:spPr>
          <a:xfrm>
            <a:off x="1584815" y="3643533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Elipse 17"/>
          <p:cNvSpPr/>
          <p:nvPr/>
        </p:nvSpPr>
        <p:spPr>
          <a:xfrm>
            <a:off x="1872027" y="3924887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Elipse 18"/>
          <p:cNvSpPr/>
          <p:nvPr/>
        </p:nvSpPr>
        <p:spPr>
          <a:xfrm>
            <a:off x="2785403" y="3924887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Elipse 19"/>
          <p:cNvSpPr/>
          <p:nvPr/>
        </p:nvSpPr>
        <p:spPr>
          <a:xfrm>
            <a:off x="2329376" y="3943061"/>
            <a:ext cx="168813" cy="167906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CuadroTexto 20"/>
          <p:cNvSpPr txBox="1"/>
          <p:nvPr/>
        </p:nvSpPr>
        <p:spPr>
          <a:xfrm>
            <a:off x="3514577" y="1692996"/>
            <a:ext cx="848373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err="1" smtClean="0"/>
              <a:t>Aleatorio</a:t>
            </a:r>
            <a:r>
              <a:rPr lang="en-GB" sz="3600" b="1" dirty="0" smtClean="0"/>
              <a:t> simple</a:t>
            </a:r>
          </a:p>
          <a:p>
            <a:endParaRPr lang="en-GB" sz="3600" b="1" dirty="0"/>
          </a:p>
          <a:p>
            <a:endParaRPr lang="en-GB" sz="4800" b="1" dirty="0" smtClean="0"/>
          </a:p>
          <a:p>
            <a:r>
              <a:rPr lang="en-GB" sz="3600" b="1" dirty="0" err="1" smtClean="0"/>
              <a:t>Aleatorio</a:t>
            </a:r>
            <a:r>
              <a:rPr lang="en-GB" sz="3600" b="1" dirty="0" smtClean="0"/>
              <a:t> </a:t>
            </a:r>
            <a:r>
              <a:rPr lang="en-GB" sz="3600" b="1" dirty="0" err="1" smtClean="0"/>
              <a:t>estratificado</a:t>
            </a:r>
            <a:endParaRPr lang="en-GB" sz="3600" b="1" dirty="0" smtClean="0"/>
          </a:p>
          <a:p>
            <a:endParaRPr lang="en-GB" sz="3600" b="1" dirty="0"/>
          </a:p>
          <a:p>
            <a:endParaRPr lang="en-GB" sz="2400" b="1" dirty="0" smtClean="0"/>
          </a:p>
          <a:p>
            <a:endParaRPr lang="en-GB" sz="1600" b="1" dirty="0"/>
          </a:p>
          <a:p>
            <a:r>
              <a:rPr lang="en-GB" sz="3600" b="1" dirty="0" err="1" smtClean="0"/>
              <a:t>Sistemático</a:t>
            </a:r>
            <a:endParaRPr lang="en-GB" sz="3600" b="1" dirty="0" smtClean="0"/>
          </a:p>
          <a:p>
            <a:endParaRPr lang="en-GB" sz="2400" b="1" dirty="0"/>
          </a:p>
          <a:p>
            <a:r>
              <a:rPr lang="en-GB" sz="3600" b="1" dirty="0" smtClean="0"/>
              <a:t>						   </a:t>
            </a:r>
            <a:r>
              <a:rPr lang="en-GB" sz="2800" b="1" dirty="0" smtClean="0"/>
              <a:t>Y </a:t>
            </a:r>
            <a:r>
              <a:rPr lang="en-GB" sz="2800" b="1" dirty="0" err="1" smtClean="0"/>
              <a:t>muchos</a:t>
            </a:r>
            <a:r>
              <a:rPr lang="en-GB" sz="2800" b="1" dirty="0" smtClean="0"/>
              <a:t> </a:t>
            </a:r>
            <a:r>
              <a:rPr lang="en-GB" sz="2800" b="1" dirty="0" err="1" smtClean="0"/>
              <a:t>más</a:t>
            </a:r>
            <a:r>
              <a:rPr lang="en-GB" sz="2800" b="1" dirty="0" smtClean="0"/>
              <a:t>…</a:t>
            </a:r>
          </a:p>
          <a:p>
            <a:endParaRPr lang="en-GB" sz="3600" b="1" dirty="0"/>
          </a:p>
        </p:txBody>
      </p:sp>
      <p:sp>
        <p:nvSpPr>
          <p:cNvPr id="22" name="Rectángulo redondeado 21"/>
          <p:cNvSpPr/>
          <p:nvPr/>
        </p:nvSpPr>
        <p:spPr>
          <a:xfrm>
            <a:off x="534570" y="4804874"/>
            <a:ext cx="2698653" cy="16913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Elipse 22"/>
          <p:cNvSpPr/>
          <p:nvPr/>
        </p:nvSpPr>
        <p:spPr>
          <a:xfrm>
            <a:off x="838200" y="5121519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Elipse 23"/>
          <p:cNvSpPr/>
          <p:nvPr/>
        </p:nvSpPr>
        <p:spPr>
          <a:xfrm>
            <a:off x="838200" y="5803363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Elipse 24"/>
          <p:cNvSpPr/>
          <p:nvPr/>
        </p:nvSpPr>
        <p:spPr>
          <a:xfrm>
            <a:off x="1699260" y="5797648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Elipse 25"/>
          <p:cNvSpPr/>
          <p:nvPr/>
        </p:nvSpPr>
        <p:spPr>
          <a:xfrm>
            <a:off x="1699260" y="5114731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Elipse 26"/>
          <p:cNvSpPr/>
          <p:nvPr/>
        </p:nvSpPr>
        <p:spPr>
          <a:xfrm>
            <a:off x="1780735" y="2085912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Elipse 27"/>
          <p:cNvSpPr/>
          <p:nvPr/>
        </p:nvSpPr>
        <p:spPr>
          <a:xfrm>
            <a:off x="2560320" y="5120446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Elipse 28"/>
          <p:cNvSpPr/>
          <p:nvPr/>
        </p:nvSpPr>
        <p:spPr>
          <a:xfrm>
            <a:off x="2560320" y="5800286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ángulo 29"/>
          <p:cNvSpPr/>
          <p:nvPr/>
        </p:nvSpPr>
        <p:spPr>
          <a:xfrm>
            <a:off x="9158068" y="950571"/>
            <a:ext cx="2840243" cy="5170634"/>
          </a:xfrm>
          <a:prstGeom prst="rect">
            <a:avLst/>
          </a:prstGeom>
          <a:solidFill>
            <a:schemeClr val="lt1">
              <a:alpha val="0"/>
            </a:scheme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5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             </a:t>
            </a:r>
            <a:r>
              <a:rPr lang="en-GB" sz="49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!</a:t>
            </a:r>
            <a:endParaRPr lang="en-GB" sz="496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" name="Elipse 8"/>
          <p:cNvSpPr/>
          <p:nvPr/>
        </p:nvSpPr>
        <p:spPr>
          <a:xfrm>
            <a:off x="0" y="1026105"/>
            <a:ext cx="8961120" cy="390490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7535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272"/>
          <a:stretch/>
        </p:blipFill>
        <p:spPr>
          <a:xfrm>
            <a:off x="5577040" y="0"/>
            <a:ext cx="6507108" cy="6759526"/>
          </a:xfr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2" y="4701762"/>
            <a:ext cx="4814825" cy="2114036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641" y="56272"/>
            <a:ext cx="4814826" cy="46845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21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TODO DEPENDE DEL DISEÑO DE MUESTREO</a:t>
            </a:r>
            <a:endParaRPr lang="en-GB" dirty="0"/>
          </a:p>
        </p:txBody>
      </p:sp>
      <p:sp>
        <p:nvSpPr>
          <p:cNvPr id="4" name="Rectángulo redondeado 3"/>
          <p:cNvSpPr/>
          <p:nvPr/>
        </p:nvSpPr>
        <p:spPr>
          <a:xfrm>
            <a:off x="628356" y="1162102"/>
            <a:ext cx="2698653" cy="16913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Elipse 4"/>
          <p:cNvSpPr/>
          <p:nvPr/>
        </p:nvSpPr>
        <p:spPr>
          <a:xfrm>
            <a:off x="942535" y="122311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Elipse 5"/>
          <p:cNvSpPr/>
          <p:nvPr/>
        </p:nvSpPr>
        <p:spPr>
          <a:xfrm>
            <a:off x="1983544" y="1427095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Elipse 6"/>
          <p:cNvSpPr/>
          <p:nvPr/>
        </p:nvSpPr>
        <p:spPr>
          <a:xfrm>
            <a:off x="1308296" y="2337662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Elipse 7"/>
          <p:cNvSpPr/>
          <p:nvPr/>
        </p:nvSpPr>
        <p:spPr>
          <a:xfrm>
            <a:off x="2839329" y="2175883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Elipse 8"/>
          <p:cNvSpPr/>
          <p:nvPr/>
        </p:nvSpPr>
        <p:spPr>
          <a:xfrm>
            <a:off x="2785403" y="140919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Elipse 9"/>
          <p:cNvSpPr/>
          <p:nvPr/>
        </p:nvSpPr>
        <p:spPr>
          <a:xfrm>
            <a:off x="1780735" y="1845986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ángulo redondeado 10"/>
          <p:cNvSpPr/>
          <p:nvPr/>
        </p:nvSpPr>
        <p:spPr>
          <a:xfrm>
            <a:off x="634217" y="3547625"/>
            <a:ext cx="2698653" cy="16913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Elipse 11"/>
          <p:cNvSpPr/>
          <p:nvPr/>
        </p:nvSpPr>
        <p:spPr>
          <a:xfrm>
            <a:off x="750274" y="442371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Elipse 12"/>
          <p:cNvSpPr/>
          <p:nvPr/>
        </p:nvSpPr>
        <p:spPr>
          <a:xfrm>
            <a:off x="1788940" y="3733071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Elipse 13"/>
          <p:cNvSpPr/>
          <p:nvPr/>
        </p:nvSpPr>
        <p:spPr>
          <a:xfrm>
            <a:off x="929639" y="359314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Elipse 14"/>
          <p:cNvSpPr/>
          <p:nvPr/>
        </p:nvSpPr>
        <p:spPr>
          <a:xfrm>
            <a:off x="2938974" y="4753612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Elipse 15"/>
          <p:cNvSpPr/>
          <p:nvPr/>
        </p:nvSpPr>
        <p:spPr>
          <a:xfrm>
            <a:off x="2281310" y="3754922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Elipse 16"/>
          <p:cNvSpPr/>
          <p:nvPr/>
        </p:nvSpPr>
        <p:spPr>
          <a:xfrm>
            <a:off x="1880966" y="4631531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uadroTexto 17"/>
          <p:cNvSpPr txBox="1"/>
          <p:nvPr/>
        </p:nvSpPr>
        <p:spPr>
          <a:xfrm>
            <a:off x="773724" y="1745432"/>
            <a:ext cx="136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AÑO 1</a:t>
            </a:r>
            <a:endParaRPr lang="en-GB" dirty="0"/>
          </a:p>
        </p:txBody>
      </p:sp>
      <p:sp>
        <p:nvSpPr>
          <p:cNvPr id="19" name="CuadroTexto 18"/>
          <p:cNvSpPr txBox="1"/>
          <p:nvPr/>
        </p:nvSpPr>
        <p:spPr>
          <a:xfrm>
            <a:off x="786616" y="4054382"/>
            <a:ext cx="136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AÑO 2</a:t>
            </a:r>
            <a:endParaRPr lang="en-GB" dirty="0"/>
          </a:p>
        </p:txBody>
      </p:sp>
      <p:sp>
        <p:nvSpPr>
          <p:cNvPr id="20" name="CuadroTexto 19"/>
          <p:cNvSpPr txBox="1"/>
          <p:nvPr/>
        </p:nvSpPr>
        <p:spPr>
          <a:xfrm>
            <a:off x="628356" y="5458265"/>
            <a:ext cx="26048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DISEÑO ORTOGONAL</a:t>
            </a:r>
            <a:endParaRPr lang="en-GB" sz="2400" dirty="0"/>
          </a:p>
        </p:txBody>
      </p:sp>
      <p:pic>
        <p:nvPicPr>
          <p:cNvPr id="22" name="Imagen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760" y="1230814"/>
            <a:ext cx="2762250" cy="1647825"/>
          </a:xfrm>
          <a:prstGeom prst="rect">
            <a:avLst/>
          </a:prstGeom>
        </p:spPr>
      </p:pic>
      <p:sp>
        <p:nvSpPr>
          <p:cNvPr id="23" name="CuadroTexto 22"/>
          <p:cNvSpPr txBox="1"/>
          <p:nvPr/>
        </p:nvSpPr>
        <p:spPr>
          <a:xfrm>
            <a:off x="5504351" y="2277259"/>
            <a:ext cx="136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AÑO 1</a:t>
            </a:r>
            <a:endParaRPr lang="en-GB" dirty="0"/>
          </a:p>
        </p:txBody>
      </p:sp>
      <p:pic>
        <p:nvPicPr>
          <p:cNvPr id="24" name="Imagen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8760" y="3539716"/>
            <a:ext cx="2762250" cy="1647825"/>
          </a:xfrm>
          <a:prstGeom prst="rect">
            <a:avLst/>
          </a:prstGeom>
        </p:spPr>
      </p:pic>
      <p:sp>
        <p:nvSpPr>
          <p:cNvPr id="25" name="CuadroTexto 24"/>
          <p:cNvSpPr txBox="1"/>
          <p:nvPr/>
        </p:nvSpPr>
        <p:spPr>
          <a:xfrm>
            <a:off x="5504351" y="4503659"/>
            <a:ext cx="13669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AÑO 2</a:t>
            </a:r>
            <a:endParaRPr lang="en-GB" dirty="0"/>
          </a:p>
        </p:txBody>
      </p:sp>
      <p:sp>
        <p:nvSpPr>
          <p:cNvPr id="26" name="CuadroTexto 25"/>
          <p:cNvSpPr txBox="1"/>
          <p:nvPr/>
        </p:nvSpPr>
        <p:spPr>
          <a:xfrm>
            <a:off x="550910" y="2900220"/>
            <a:ext cx="2759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DISTINTOS SITIOS MISMA POBLACIÓN</a:t>
            </a:r>
            <a:endParaRPr lang="en-GB" dirty="0"/>
          </a:p>
        </p:txBody>
      </p:sp>
      <p:sp>
        <p:nvSpPr>
          <p:cNvPr id="27" name="CuadroTexto 26"/>
          <p:cNvSpPr txBox="1"/>
          <p:nvPr/>
        </p:nvSpPr>
        <p:spPr>
          <a:xfrm>
            <a:off x="3848760" y="2907920"/>
            <a:ext cx="2762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MEDIDAS REPETIDAS EN EL MISMO SITIO/INDIVIDUO</a:t>
            </a:r>
            <a:endParaRPr lang="en-GB" dirty="0"/>
          </a:p>
        </p:txBody>
      </p:sp>
      <p:sp>
        <p:nvSpPr>
          <p:cNvPr id="28" name="CuadroTexto 27"/>
          <p:cNvSpPr txBox="1"/>
          <p:nvPr/>
        </p:nvSpPr>
        <p:spPr>
          <a:xfrm>
            <a:off x="3848760" y="5448870"/>
            <a:ext cx="26048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DISEÑO MEDIDAS REPETIDAS</a:t>
            </a:r>
            <a:endParaRPr lang="en-GB" sz="2400" dirty="0"/>
          </a:p>
        </p:txBody>
      </p:sp>
      <p:sp>
        <p:nvSpPr>
          <p:cNvPr id="29" name="Rectángulo redondeado 28"/>
          <p:cNvSpPr/>
          <p:nvPr/>
        </p:nvSpPr>
        <p:spPr>
          <a:xfrm>
            <a:off x="6776306" y="1185530"/>
            <a:ext cx="2698653" cy="169132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SITIO SIN IMPACTAR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0" name="Rectángulo redondeado 29"/>
          <p:cNvSpPr/>
          <p:nvPr/>
        </p:nvSpPr>
        <p:spPr>
          <a:xfrm>
            <a:off x="6776305" y="3496218"/>
            <a:ext cx="2698653" cy="169132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solidFill>
                  <a:schemeClr val="tx1"/>
                </a:solidFill>
              </a:rPr>
              <a:t>SITIO IMPACTADO</a:t>
            </a:r>
            <a:endParaRPr lang="en-GB" sz="2800" dirty="0">
              <a:solidFill>
                <a:schemeClr val="tx1"/>
              </a:solidFill>
            </a:endParaRPr>
          </a:p>
        </p:txBody>
      </p:sp>
      <p:sp>
        <p:nvSpPr>
          <p:cNvPr id="31" name="CuadroTexto 30"/>
          <p:cNvSpPr txBox="1"/>
          <p:nvPr/>
        </p:nvSpPr>
        <p:spPr>
          <a:xfrm>
            <a:off x="6776305" y="2849887"/>
            <a:ext cx="2762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SITIOS NO INTERCAMBIABLES</a:t>
            </a:r>
            <a:endParaRPr lang="en-GB" dirty="0"/>
          </a:p>
        </p:txBody>
      </p:sp>
      <p:sp>
        <p:nvSpPr>
          <p:cNvPr id="32" name="CuadroTexto 31"/>
          <p:cNvSpPr txBox="1"/>
          <p:nvPr/>
        </p:nvSpPr>
        <p:spPr>
          <a:xfrm>
            <a:off x="6871261" y="5448869"/>
            <a:ext cx="26048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DISEÑO ANIDADO</a:t>
            </a:r>
            <a:endParaRPr lang="en-GB" sz="2400" dirty="0"/>
          </a:p>
        </p:txBody>
      </p:sp>
      <p:sp>
        <p:nvSpPr>
          <p:cNvPr id="33" name="CuadroTexto 32"/>
          <p:cNvSpPr txBox="1"/>
          <p:nvPr/>
        </p:nvSpPr>
        <p:spPr>
          <a:xfrm>
            <a:off x="9703850" y="1953875"/>
            <a:ext cx="2312562" cy="2677656"/>
          </a:xfrm>
          <a:prstGeom prst="rect">
            <a:avLst/>
          </a:prstGeom>
          <a:noFill/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MUCHOS OTROS</a:t>
            </a:r>
          </a:p>
          <a:p>
            <a:pPr algn="ctr"/>
            <a:endParaRPr lang="en-GB" sz="2400" dirty="0"/>
          </a:p>
          <a:p>
            <a:pPr algn="ctr"/>
            <a:r>
              <a:rPr lang="en-GB" sz="2400" dirty="0" smtClean="0"/>
              <a:t>SPLIT-PLOT</a:t>
            </a:r>
          </a:p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BACI</a:t>
            </a:r>
          </a:p>
          <a:p>
            <a:pPr algn="ctr"/>
            <a:endParaRPr lang="en-GB" sz="2400" dirty="0" smtClean="0"/>
          </a:p>
          <a:p>
            <a:pPr algn="ctr"/>
            <a:r>
              <a:rPr lang="en-GB" sz="2400" dirty="0" smtClean="0"/>
              <a:t>Etc…</a:t>
            </a:r>
            <a:endParaRPr lang="en-GB" sz="2400" dirty="0"/>
          </a:p>
        </p:txBody>
      </p:sp>
      <p:sp>
        <p:nvSpPr>
          <p:cNvPr id="34" name="Elipse 33"/>
          <p:cNvSpPr/>
          <p:nvPr/>
        </p:nvSpPr>
        <p:spPr>
          <a:xfrm>
            <a:off x="8995647" y="2230522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Elipse 34"/>
          <p:cNvSpPr/>
          <p:nvPr/>
        </p:nvSpPr>
        <p:spPr>
          <a:xfrm>
            <a:off x="8941721" y="1463833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Elipse 35"/>
          <p:cNvSpPr/>
          <p:nvPr/>
        </p:nvSpPr>
        <p:spPr>
          <a:xfrm>
            <a:off x="8995647" y="454943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Elipse 36"/>
          <p:cNvSpPr/>
          <p:nvPr/>
        </p:nvSpPr>
        <p:spPr>
          <a:xfrm>
            <a:off x="8941721" y="3782745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Elipse 37"/>
          <p:cNvSpPr/>
          <p:nvPr/>
        </p:nvSpPr>
        <p:spPr>
          <a:xfrm>
            <a:off x="7114532" y="134999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Elipse 38"/>
          <p:cNvSpPr/>
          <p:nvPr/>
        </p:nvSpPr>
        <p:spPr>
          <a:xfrm>
            <a:off x="6911723" y="1768885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Elipse 39"/>
          <p:cNvSpPr/>
          <p:nvPr/>
        </p:nvSpPr>
        <p:spPr>
          <a:xfrm>
            <a:off x="7169109" y="3621634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Elipse 40"/>
          <p:cNvSpPr/>
          <p:nvPr/>
        </p:nvSpPr>
        <p:spPr>
          <a:xfrm>
            <a:off x="6966300" y="4040525"/>
            <a:ext cx="393896" cy="323557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0523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0166" y="0"/>
            <a:ext cx="11650466" cy="1325563"/>
          </a:xfrm>
        </p:spPr>
        <p:txBody>
          <a:bodyPr/>
          <a:lstStyle/>
          <a:p>
            <a:pPr algn="ctr"/>
            <a:r>
              <a:rPr lang="en-GB" dirty="0" smtClean="0"/>
              <a:t>ESTADÍSTICA DESCRIPTIVA</a:t>
            </a:r>
            <a:endParaRPr lang="en-GB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9" t="6131" r="7627" b="9472"/>
          <a:stretch/>
        </p:blipFill>
        <p:spPr>
          <a:xfrm>
            <a:off x="157090" y="1631853"/>
            <a:ext cx="6726348" cy="5092504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4" t="6308" r="2037" b="4153"/>
          <a:stretch/>
        </p:blipFill>
        <p:spPr>
          <a:xfrm>
            <a:off x="6780627" y="1631853"/>
            <a:ext cx="5320005" cy="509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771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260231" y="16633"/>
            <a:ext cx="10190871" cy="1325563"/>
          </a:xfrm>
        </p:spPr>
        <p:txBody>
          <a:bodyPr/>
          <a:lstStyle/>
          <a:p>
            <a:pPr algn="r"/>
            <a:r>
              <a:rPr lang="en-GB" dirty="0" smtClean="0"/>
              <a:t>HOMOGENEIDAD DE VARIANZAS</a:t>
            </a:r>
            <a:endParaRPr lang="en-GB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4" t="46685" b="13848"/>
          <a:stretch/>
        </p:blipFill>
        <p:spPr>
          <a:xfrm rot="5400000">
            <a:off x="-1909590" y="2528768"/>
            <a:ext cx="6604782" cy="2053681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3242012" y="3516923"/>
            <a:ext cx="1012874" cy="3341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ángulo 5"/>
          <p:cNvSpPr/>
          <p:nvPr/>
        </p:nvSpPr>
        <p:spPr>
          <a:xfrm>
            <a:off x="4675159" y="3516922"/>
            <a:ext cx="1012874" cy="3341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Conector recto 7"/>
          <p:cNvCxnSpPr/>
          <p:nvPr/>
        </p:nvCxnSpPr>
        <p:spPr>
          <a:xfrm>
            <a:off x="3748449" y="3207433"/>
            <a:ext cx="0" cy="618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5181597" y="1690688"/>
            <a:ext cx="10548" cy="4255255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Imagen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0146" y="1486484"/>
            <a:ext cx="5371516" cy="53715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9946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8200" y="210380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TEST DE COMPARACIÓN DE MEDIAS</a:t>
            </a:r>
            <a:endParaRPr lang="en-GB" dirty="0"/>
          </a:p>
        </p:txBody>
      </p:sp>
      <p:sp>
        <p:nvSpPr>
          <p:cNvPr id="6" name="Rectángulo 5"/>
          <p:cNvSpPr/>
          <p:nvPr/>
        </p:nvSpPr>
        <p:spPr>
          <a:xfrm>
            <a:off x="2141738" y="3516923"/>
            <a:ext cx="1012874" cy="3341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ángulo 6"/>
          <p:cNvSpPr/>
          <p:nvPr/>
        </p:nvSpPr>
        <p:spPr>
          <a:xfrm>
            <a:off x="3574885" y="5486671"/>
            <a:ext cx="1012874" cy="137132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" name="Conector recto 7"/>
          <p:cNvCxnSpPr/>
          <p:nvPr/>
        </p:nvCxnSpPr>
        <p:spPr>
          <a:xfrm>
            <a:off x="2648175" y="3207433"/>
            <a:ext cx="0" cy="618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Conector recto 8"/>
          <p:cNvCxnSpPr/>
          <p:nvPr/>
        </p:nvCxnSpPr>
        <p:spPr>
          <a:xfrm>
            <a:off x="4094803" y="5177182"/>
            <a:ext cx="0" cy="618978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0" name="Rectángulo 9"/>
          <p:cNvSpPr/>
          <p:nvPr/>
        </p:nvSpPr>
        <p:spPr>
          <a:xfrm>
            <a:off x="7670341" y="3516923"/>
            <a:ext cx="1012874" cy="3341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ángulo 10"/>
          <p:cNvSpPr/>
          <p:nvPr/>
        </p:nvSpPr>
        <p:spPr>
          <a:xfrm>
            <a:off x="9103488" y="5486671"/>
            <a:ext cx="1012874" cy="137132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Conector recto 11"/>
          <p:cNvCxnSpPr/>
          <p:nvPr/>
        </p:nvCxnSpPr>
        <p:spPr>
          <a:xfrm>
            <a:off x="8163296" y="1535943"/>
            <a:ext cx="24101" cy="4428759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Conector recto 12"/>
          <p:cNvCxnSpPr>
            <a:endCxn id="11" idx="2"/>
          </p:cNvCxnSpPr>
          <p:nvPr/>
        </p:nvCxnSpPr>
        <p:spPr>
          <a:xfrm>
            <a:off x="9596443" y="3052689"/>
            <a:ext cx="13482" cy="3805310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67920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206" b="7077"/>
          <a:stretch/>
        </p:blipFill>
        <p:spPr>
          <a:xfrm>
            <a:off x="2677551" y="1325563"/>
            <a:ext cx="9144000" cy="5261317"/>
          </a:xfrm>
          <a:prstGeom prst="rect">
            <a:avLst/>
          </a:prstGeom>
        </p:spPr>
      </p:pic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4726745" y="0"/>
            <a:ext cx="7329266" cy="1325563"/>
          </a:xfrm>
        </p:spPr>
        <p:txBody>
          <a:bodyPr/>
          <a:lstStyle/>
          <a:p>
            <a:pPr algn="ctr"/>
            <a:r>
              <a:rPr lang="en-GB" dirty="0" smtClean="0"/>
              <a:t>DISTRIBUCIÓN NORMAL</a:t>
            </a:r>
            <a:endParaRPr lang="en-GB" dirty="0"/>
          </a:p>
        </p:txBody>
      </p:sp>
      <p:sp>
        <p:nvSpPr>
          <p:cNvPr id="7" name="Título 1"/>
          <p:cNvSpPr txBox="1">
            <a:spLocks/>
          </p:cNvSpPr>
          <p:nvPr/>
        </p:nvSpPr>
        <p:spPr>
          <a:xfrm>
            <a:off x="225083" y="1967877"/>
            <a:ext cx="724486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SI: PARAMÉTRICO</a:t>
            </a:r>
            <a:endParaRPr lang="en-GB" dirty="0"/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225083" y="4639470"/>
            <a:ext cx="7148146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 smtClean="0"/>
              <a:t>NO: NO PARAMÉTRICO</a:t>
            </a:r>
            <a:endParaRPr lang="en-GB" dirty="0"/>
          </a:p>
        </p:txBody>
      </p:sp>
      <p:graphicFrame>
        <p:nvGraphicFramePr>
          <p:cNvPr id="9" name="Obje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0581922"/>
              </p:ext>
            </p:extLst>
          </p:nvPr>
        </p:nvGraphicFramePr>
        <p:xfrm>
          <a:off x="0" y="0"/>
          <a:ext cx="4726745" cy="2284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Image" r:id="rId4" imgW="10348920" imgH="5002920" progId="Photoshop.Image.13">
                  <p:embed/>
                </p:oleObj>
              </mc:Choice>
              <mc:Fallback>
                <p:oleObj name="Image" r:id="rId4" imgW="10348920" imgH="5002920" progId="Photoshop.Image.13">
                  <p:embed/>
                  <p:pic>
                    <p:nvPicPr>
                      <p:cNvPr id="11" name="Objeto 10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0" y="0"/>
                        <a:ext cx="4726745" cy="2284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Elipse 9"/>
          <p:cNvSpPr/>
          <p:nvPr/>
        </p:nvSpPr>
        <p:spPr>
          <a:xfrm>
            <a:off x="10213145" y="3798277"/>
            <a:ext cx="1608406" cy="289794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lecha curvada hacia la derecha 10"/>
          <p:cNvSpPr/>
          <p:nvPr/>
        </p:nvSpPr>
        <p:spPr>
          <a:xfrm flipV="1">
            <a:off x="9144000" y="2651126"/>
            <a:ext cx="1069145" cy="2700997"/>
          </a:xfrm>
          <a:prstGeom prst="curved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/>
          <p:cNvSpPr txBox="1"/>
          <p:nvPr/>
        </p:nvSpPr>
        <p:spPr>
          <a:xfrm>
            <a:off x="351694" y="1815366"/>
            <a:ext cx="5092504" cy="3077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+</a:t>
            </a:r>
            <a:r>
              <a:rPr lang="en-GB" sz="4400" b="1" dirty="0" smtClean="0">
                <a:solidFill>
                  <a:srgbClr val="00B050"/>
                </a:solidFill>
              </a:rPr>
              <a:t> </a:t>
            </a:r>
            <a:r>
              <a:rPr lang="en-GB" sz="2800" b="1" dirty="0" err="1" smtClean="0">
                <a:solidFill>
                  <a:srgbClr val="00B050"/>
                </a:solidFill>
              </a:rPr>
              <a:t>Potencia</a:t>
            </a:r>
            <a:endParaRPr lang="en-GB" sz="2800" b="1" dirty="0" smtClean="0">
              <a:solidFill>
                <a:srgbClr val="00B050"/>
              </a:solidFill>
            </a:endParaRPr>
          </a:p>
          <a:p>
            <a:pPr marL="457200" indent="-457200" algn="ctr">
              <a:buFontTx/>
              <a:buChar char="-"/>
            </a:pPr>
            <a:r>
              <a:rPr lang="en-GB" sz="2800" b="1" dirty="0" smtClean="0">
                <a:solidFill>
                  <a:srgbClr val="FF0000"/>
                </a:solidFill>
              </a:rPr>
              <a:t>Con </a:t>
            </a:r>
            <a:r>
              <a:rPr lang="en-GB" sz="2800" b="1" dirty="0" err="1" smtClean="0">
                <a:solidFill>
                  <a:srgbClr val="FF0000"/>
                </a:solidFill>
              </a:rPr>
              <a:t>asunciones</a:t>
            </a:r>
            <a:endParaRPr lang="en-GB" sz="2800" b="1" dirty="0" smtClean="0">
              <a:solidFill>
                <a:srgbClr val="FF0000"/>
              </a:solidFill>
            </a:endParaRPr>
          </a:p>
          <a:p>
            <a:pPr marL="571500" indent="-571500" algn="ctr">
              <a:buFontTx/>
              <a:buChar char="-"/>
            </a:pPr>
            <a:endParaRPr lang="en-GB" sz="2800" b="1" dirty="0">
              <a:solidFill>
                <a:srgbClr val="FF0000"/>
              </a:solidFill>
            </a:endParaRPr>
          </a:p>
          <a:p>
            <a:pPr marL="571500" indent="-571500" algn="ctr">
              <a:buFontTx/>
              <a:buChar char="-"/>
            </a:pPr>
            <a:endParaRPr lang="en-GB" sz="2800" b="1" dirty="0" smtClean="0">
              <a:solidFill>
                <a:srgbClr val="FF0000"/>
              </a:solidFill>
            </a:endParaRPr>
          </a:p>
          <a:p>
            <a:pPr algn="ctr"/>
            <a:endParaRPr lang="en-GB" sz="1400" b="1" dirty="0" smtClean="0">
              <a:solidFill>
                <a:srgbClr val="FF0000"/>
              </a:solidFill>
            </a:endParaRPr>
          </a:p>
          <a:p>
            <a:pPr algn="ctr"/>
            <a:r>
              <a:rPr lang="en-GB" sz="4800" b="1" dirty="0" smtClean="0">
                <a:solidFill>
                  <a:srgbClr val="0070C0"/>
                </a:solidFill>
              </a:rPr>
              <a:t>ANOVA</a:t>
            </a:r>
            <a:endParaRPr lang="en-GB" sz="6000" b="1" dirty="0">
              <a:solidFill>
                <a:srgbClr val="0070C0"/>
              </a:solidFill>
            </a:endParaRPr>
          </a:p>
        </p:txBody>
      </p:sp>
      <p:cxnSp>
        <p:nvCxnSpPr>
          <p:cNvPr id="10" name="Conector recto de flecha 9"/>
          <p:cNvCxnSpPr>
            <a:endCxn id="12" idx="0"/>
          </p:cNvCxnSpPr>
          <p:nvPr/>
        </p:nvCxnSpPr>
        <p:spPr>
          <a:xfrm>
            <a:off x="8317539" y="929103"/>
            <a:ext cx="713921" cy="886262"/>
          </a:xfrm>
          <a:prstGeom prst="straightConnector1">
            <a:avLst/>
          </a:prstGeom>
          <a:ln w="7620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52268" y="0"/>
            <a:ext cx="10515600" cy="1325563"/>
          </a:xfrm>
        </p:spPr>
        <p:txBody>
          <a:bodyPr/>
          <a:lstStyle/>
          <a:p>
            <a:pPr algn="ctr"/>
            <a:r>
              <a:rPr lang="en-GB" dirty="0" smtClean="0"/>
              <a:t>PARAMÉTRICA – NO PARAMÉTRICA</a:t>
            </a:r>
            <a:endParaRPr lang="en-GB" dirty="0"/>
          </a:p>
        </p:txBody>
      </p:sp>
      <p:cxnSp>
        <p:nvCxnSpPr>
          <p:cNvPr id="5" name="Conector recto de flecha 4"/>
          <p:cNvCxnSpPr/>
          <p:nvPr/>
        </p:nvCxnSpPr>
        <p:spPr>
          <a:xfrm flipH="1">
            <a:off x="3038622" y="929103"/>
            <a:ext cx="709254" cy="886262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Conector recto 6"/>
          <p:cNvCxnSpPr/>
          <p:nvPr/>
        </p:nvCxnSpPr>
        <p:spPr>
          <a:xfrm>
            <a:off x="2236763" y="929103"/>
            <a:ext cx="320743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/>
          <p:cNvCxnSpPr/>
          <p:nvPr/>
        </p:nvCxnSpPr>
        <p:spPr>
          <a:xfrm>
            <a:off x="5948289" y="929103"/>
            <a:ext cx="4152314" cy="0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uadroTexto 11"/>
          <p:cNvSpPr txBox="1"/>
          <p:nvPr/>
        </p:nvSpPr>
        <p:spPr>
          <a:xfrm>
            <a:off x="6485208" y="1815365"/>
            <a:ext cx="5092504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 smtClean="0">
                <a:solidFill>
                  <a:srgbClr val="FF0000"/>
                </a:solidFill>
              </a:rPr>
              <a:t>-</a:t>
            </a:r>
            <a:r>
              <a:rPr lang="en-GB" sz="4400" b="1" dirty="0" smtClean="0">
                <a:solidFill>
                  <a:srgbClr val="FF0000"/>
                </a:solidFill>
              </a:rPr>
              <a:t> </a:t>
            </a:r>
            <a:r>
              <a:rPr lang="en-GB" sz="2800" b="1" dirty="0" err="1" smtClean="0">
                <a:solidFill>
                  <a:srgbClr val="FF0000"/>
                </a:solidFill>
              </a:rPr>
              <a:t>Potencia</a:t>
            </a:r>
            <a:endParaRPr lang="en-GB" sz="2800" b="1" dirty="0" smtClean="0">
              <a:solidFill>
                <a:srgbClr val="FF0000"/>
              </a:solidFill>
            </a:endParaRPr>
          </a:p>
          <a:p>
            <a:pPr algn="ctr"/>
            <a:r>
              <a:rPr lang="en-GB" sz="2800" b="1" dirty="0" smtClean="0">
                <a:solidFill>
                  <a:srgbClr val="00B050"/>
                </a:solidFill>
              </a:rPr>
              <a:t>+ Sin </a:t>
            </a:r>
            <a:r>
              <a:rPr lang="en-GB" sz="2800" b="1" dirty="0" err="1" smtClean="0">
                <a:solidFill>
                  <a:srgbClr val="00B050"/>
                </a:solidFill>
              </a:rPr>
              <a:t>asunciones</a:t>
            </a:r>
            <a:endParaRPr lang="en-GB" sz="2800" b="1" dirty="0" smtClean="0">
              <a:solidFill>
                <a:srgbClr val="00B050"/>
              </a:solidFill>
            </a:endParaRPr>
          </a:p>
          <a:p>
            <a:pPr algn="ctr"/>
            <a:endParaRPr lang="en-GB" sz="2800" b="1" dirty="0">
              <a:solidFill>
                <a:srgbClr val="00B050"/>
              </a:solidFill>
            </a:endParaRPr>
          </a:p>
          <a:p>
            <a:pPr algn="ctr"/>
            <a:endParaRPr lang="en-GB" sz="2800" b="1" dirty="0">
              <a:solidFill>
                <a:srgbClr val="00B050"/>
              </a:solidFill>
            </a:endParaRPr>
          </a:p>
          <a:p>
            <a:pPr algn="ctr"/>
            <a:endParaRPr lang="en-GB" sz="1400" b="1" dirty="0" smtClean="0">
              <a:solidFill>
                <a:srgbClr val="00B050"/>
              </a:solidFill>
            </a:endParaRPr>
          </a:p>
          <a:p>
            <a:pPr algn="ctr"/>
            <a:r>
              <a:rPr lang="en-GB" sz="4800" b="1" dirty="0" smtClean="0">
                <a:solidFill>
                  <a:srgbClr val="0070C0"/>
                </a:solidFill>
              </a:rPr>
              <a:t>PERMANOVA</a:t>
            </a:r>
          </a:p>
          <a:p>
            <a:pPr algn="ctr"/>
            <a:endParaRPr lang="en-GB" sz="2800" b="1" dirty="0">
              <a:solidFill>
                <a:srgbClr val="00B050"/>
              </a:solidFill>
            </a:endParaRPr>
          </a:p>
        </p:txBody>
      </p:sp>
      <p:sp>
        <p:nvSpPr>
          <p:cNvPr id="17" name="AutoShape 4" descr="Image result for spss logo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9" name="Imagen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7899" y="5222546"/>
            <a:ext cx="4286250" cy="10668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697" y="5219995"/>
            <a:ext cx="3048000" cy="1495425"/>
          </a:xfrm>
          <a:prstGeom prst="rect">
            <a:avLst/>
          </a:prstGeom>
        </p:spPr>
      </p:pic>
      <p:pic>
        <p:nvPicPr>
          <p:cNvPr id="23" name="Imagen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26418" y="5487448"/>
            <a:ext cx="1643741" cy="1276317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0400" y="1435100"/>
            <a:ext cx="2578100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50479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54592" y="1418193"/>
            <a:ext cx="5826034" cy="582603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70909" y="208371"/>
            <a:ext cx="8253549" cy="1325563"/>
          </a:xfrm>
        </p:spPr>
        <p:txBody>
          <a:bodyPr/>
          <a:lstStyle/>
          <a:p>
            <a:pPr algn="ctr"/>
            <a:r>
              <a:rPr lang="en-GB" dirty="0" smtClean="0"/>
              <a:t>PROBABILIDAD EN UN TEST ANOVA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74321" y="1944102"/>
            <a:ext cx="3814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smtClean="0"/>
              <a:t>80</a:t>
            </a:r>
            <a:r>
              <a:rPr lang="en-GB" sz="2400" dirty="0" smtClean="0"/>
              <a:t>% </a:t>
            </a:r>
            <a:r>
              <a:rPr lang="en-GB" sz="2400" dirty="0" err="1" smtClean="0"/>
              <a:t>negras</a:t>
            </a:r>
            <a:r>
              <a:rPr lang="en-GB" sz="2400" dirty="0" smtClean="0"/>
              <a:t> – </a:t>
            </a:r>
            <a:r>
              <a:rPr lang="en-GB" sz="2400" dirty="0" smtClean="0"/>
              <a:t>20</a:t>
            </a:r>
            <a:r>
              <a:rPr lang="en-GB" sz="2400" dirty="0" smtClean="0"/>
              <a:t>% </a:t>
            </a:r>
            <a:r>
              <a:rPr lang="en-GB" sz="2400" dirty="0" err="1" smtClean="0"/>
              <a:t>blancas</a:t>
            </a:r>
            <a:endParaRPr lang="en-GB" sz="2400" dirty="0"/>
          </a:p>
        </p:txBody>
      </p:sp>
      <p:sp>
        <p:nvSpPr>
          <p:cNvPr id="10" name="CuadroTexto 9"/>
          <p:cNvSpPr txBox="1"/>
          <p:nvPr/>
        </p:nvSpPr>
        <p:spPr>
          <a:xfrm>
            <a:off x="4950824" y="1857438"/>
            <a:ext cx="6844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S</a:t>
            </a:r>
            <a:r>
              <a:rPr lang="en-GB" sz="2000" dirty="0" smtClean="0"/>
              <a:t>(1)</a:t>
            </a:r>
            <a:r>
              <a:rPr lang="en-GB" sz="3600" dirty="0" smtClean="0"/>
              <a:t>, S</a:t>
            </a:r>
            <a:r>
              <a:rPr lang="en-GB" sz="2000" dirty="0" smtClean="0"/>
              <a:t>(2)</a:t>
            </a:r>
            <a:r>
              <a:rPr lang="en-GB" sz="3600" dirty="0" smtClean="0"/>
              <a:t>, S</a:t>
            </a:r>
            <a:r>
              <a:rPr lang="en-GB" sz="2000" dirty="0" smtClean="0"/>
              <a:t>(3)</a:t>
            </a:r>
            <a:r>
              <a:rPr lang="en-GB" sz="3600" dirty="0" smtClean="0"/>
              <a:t>, S</a:t>
            </a:r>
            <a:r>
              <a:rPr lang="en-GB" sz="2000" dirty="0" smtClean="0"/>
              <a:t>(4)</a:t>
            </a:r>
            <a:r>
              <a:rPr lang="en-GB" sz="3600" dirty="0" smtClean="0"/>
              <a:t>, …… S</a:t>
            </a:r>
            <a:r>
              <a:rPr lang="en-GB" sz="2000" dirty="0" smtClean="0"/>
              <a:t> (n = 10)</a:t>
            </a:r>
            <a:endParaRPr lang="en-GB" sz="3600" dirty="0" smtClean="0"/>
          </a:p>
        </p:txBody>
      </p:sp>
      <p:graphicFrame>
        <p:nvGraphicFramePr>
          <p:cNvPr id="11" name="Objeto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813455"/>
              </p:ext>
            </p:extLst>
          </p:nvPr>
        </p:nvGraphicFramePr>
        <p:xfrm>
          <a:off x="4871444" y="2883605"/>
          <a:ext cx="3878662" cy="3102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Image" r:id="rId4" imgW="10348920" imgH="5002920" progId="Photoshop.Image.13">
                  <p:embed/>
                </p:oleObj>
              </mc:Choice>
              <mc:Fallback>
                <p:oleObj name="Image" r:id="rId4" imgW="10348920" imgH="5002920" progId="Photoshop.Image.1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71444" y="2883605"/>
                        <a:ext cx="3878662" cy="3102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CuadroTexto 11"/>
          <p:cNvSpPr txBox="1"/>
          <p:nvPr/>
        </p:nvSpPr>
        <p:spPr>
          <a:xfrm>
            <a:off x="4088676" y="5754812"/>
            <a:ext cx="87129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 err="1" smtClean="0"/>
              <a:t>negras</a:t>
            </a:r>
            <a:r>
              <a:rPr lang="en-GB" sz="2400" dirty="0" smtClean="0"/>
              <a:t> </a:t>
            </a:r>
            <a:r>
              <a:rPr lang="en-GB" sz="2400" dirty="0" smtClean="0"/>
              <a:t>		        50% – 50%	 	</a:t>
            </a:r>
            <a:r>
              <a:rPr lang="en-GB" sz="2400" dirty="0" err="1" smtClean="0"/>
              <a:t>blancas</a:t>
            </a:r>
            <a:endParaRPr lang="en-GB" sz="2400" dirty="0"/>
          </a:p>
        </p:txBody>
      </p:sp>
      <p:sp>
        <p:nvSpPr>
          <p:cNvPr id="8" name="Flecha derecha 7"/>
          <p:cNvSpPr/>
          <p:nvPr/>
        </p:nvSpPr>
        <p:spPr>
          <a:xfrm>
            <a:off x="3931921" y="3820251"/>
            <a:ext cx="1018903" cy="152835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31088" y="3022295"/>
            <a:ext cx="3954768" cy="2949281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5022669" y="2777394"/>
            <a:ext cx="68449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/>
              <a:t>N = 50</a:t>
            </a:r>
            <a:endParaRPr lang="en-GB" sz="3600" dirty="0" smtClean="0"/>
          </a:p>
        </p:txBody>
      </p:sp>
      <p:cxnSp>
        <p:nvCxnSpPr>
          <p:cNvPr id="15" name="Conector recto 14"/>
          <p:cNvCxnSpPr/>
          <p:nvPr/>
        </p:nvCxnSpPr>
        <p:spPr>
          <a:xfrm>
            <a:off x="8131125" y="5138715"/>
            <a:ext cx="0" cy="61609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Conector recto 15"/>
          <p:cNvCxnSpPr/>
          <p:nvPr/>
        </p:nvCxnSpPr>
        <p:spPr>
          <a:xfrm>
            <a:off x="5343377" y="5138715"/>
            <a:ext cx="0" cy="61609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48760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to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5641177"/>
              </p:ext>
            </p:extLst>
          </p:nvPr>
        </p:nvGraphicFramePr>
        <p:xfrm>
          <a:off x="173009" y="3516651"/>
          <a:ext cx="4868941" cy="3102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6" name="Image" r:id="rId3" imgW="10348920" imgH="5002920" progId="Photoshop.Image.13">
                  <p:embed/>
                </p:oleObj>
              </mc:Choice>
              <mc:Fallback>
                <p:oleObj name="Image" r:id="rId3" imgW="10348920" imgH="5002920" progId="Photoshop.Image.13">
                  <p:embed/>
                  <p:pic>
                    <p:nvPicPr>
                      <p:cNvPr id="11" name="Objeto 10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3009" y="3516651"/>
                        <a:ext cx="4868941" cy="3102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3751880"/>
              </p:ext>
            </p:extLst>
          </p:nvPr>
        </p:nvGraphicFramePr>
        <p:xfrm>
          <a:off x="70340" y="358454"/>
          <a:ext cx="12041946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991">
                  <a:extLst>
                    <a:ext uri="{9D8B030D-6E8A-4147-A177-3AD203B41FA5}">
                      <a16:colId xmlns:a16="http://schemas.microsoft.com/office/drawing/2014/main" val="2735289175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2129204094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3809248978"/>
                    </a:ext>
                  </a:extLst>
                </a:gridCol>
                <a:gridCol w="2307101">
                  <a:extLst>
                    <a:ext uri="{9D8B030D-6E8A-4147-A177-3AD203B41FA5}">
                      <a16:colId xmlns:a16="http://schemas.microsoft.com/office/drawing/2014/main" val="4185762266"/>
                    </a:ext>
                  </a:extLst>
                </a:gridCol>
                <a:gridCol w="1706881">
                  <a:extLst>
                    <a:ext uri="{9D8B030D-6E8A-4147-A177-3AD203B41FA5}">
                      <a16:colId xmlns:a16="http://schemas.microsoft.com/office/drawing/2014/main" val="2897369604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3949793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FUENTE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GR</a:t>
                      </a:r>
                      <a:r>
                        <a:rPr lang="en-GB" sz="3200" baseline="0" dirty="0" smtClean="0">
                          <a:solidFill>
                            <a:schemeClr val="tx1"/>
                          </a:solidFill>
                        </a:rPr>
                        <a:t> LIB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SQ SUM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M SUM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787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FACTOR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100/9,2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&lt;0,05 (5%)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64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RESIDUAL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900/98 = 9,2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375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TOTAL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167644"/>
                  </a:ext>
                </a:extLst>
              </a:tr>
            </a:tbl>
          </a:graphicData>
        </a:graphic>
      </p:graphicFrame>
      <p:sp>
        <p:nvSpPr>
          <p:cNvPr id="7" name="Flecha arriba 6"/>
          <p:cNvSpPr/>
          <p:nvPr/>
        </p:nvSpPr>
        <p:spPr>
          <a:xfrm>
            <a:off x="9791113" y="996588"/>
            <a:ext cx="225083" cy="46423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ángulo 7"/>
          <p:cNvSpPr/>
          <p:nvPr/>
        </p:nvSpPr>
        <p:spPr>
          <a:xfrm>
            <a:off x="9386599" y="3516652"/>
            <a:ext cx="1012874" cy="33410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ángulo 8"/>
          <p:cNvSpPr/>
          <p:nvPr/>
        </p:nvSpPr>
        <p:spPr>
          <a:xfrm>
            <a:off x="10819746" y="5486400"/>
            <a:ext cx="1012874" cy="1371328"/>
          </a:xfrm>
          <a:prstGeom prst="rect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Conector recto 9"/>
          <p:cNvCxnSpPr/>
          <p:nvPr/>
        </p:nvCxnSpPr>
        <p:spPr>
          <a:xfrm>
            <a:off x="9893036" y="2723000"/>
            <a:ext cx="10619" cy="1646192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Conector recto 10"/>
          <p:cNvCxnSpPr/>
          <p:nvPr/>
        </p:nvCxnSpPr>
        <p:spPr>
          <a:xfrm>
            <a:off x="11327874" y="4813991"/>
            <a:ext cx="13481" cy="1426697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2" name="Objeto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5641177"/>
              </p:ext>
            </p:extLst>
          </p:nvPr>
        </p:nvGraphicFramePr>
        <p:xfrm>
          <a:off x="173009" y="3502583"/>
          <a:ext cx="4868941" cy="31020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7" name="Image" r:id="rId3" imgW="10348920" imgH="5002920" progId="Photoshop.Image.13">
                  <p:embed/>
                </p:oleObj>
              </mc:Choice>
              <mc:Fallback>
                <p:oleObj name="Image" r:id="rId3" imgW="10348920" imgH="5002920" progId="Photoshop.Image.13">
                  <p:embed/>
                  <p:pic>
                    <p:nvPicPr>
                      <p:cNvPr id="2" name="Objeto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3009" y="3502583"/>
                        <a:ext cx="4868941" cy="31020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uadroTexto 5"/>
          <p:cNvSpPr txBox="1"/>
          <p:nvPr/>
        </p:nvSpPr>
        <p:spPr>
          <a:xfrm>
            <a:off x="2873258" y="2883415"/>
            <a:ext cx="6513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VARIABLE = Nº DE BOLAS NEGRAS</a:t>
            </a:r>
            <a:endParaRPr lang="en-GB" sz="3200" dirty="0"/>
          </a:p>
        </p:txBody>
      </p:sp>
      <p:sp>
        <p:nvSpPr>
          <p:cNvPr id="13" name="CuadroTexto 12"/>
          <p:cNvSpPr txBox="1"/>
          <p:nvPr/>
        </p:nvSpPr>
        <p:spPr>
          <a:xfrm>
            <a:off x="5985803" y="2089763"/>
            <a:ext cx="6513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N = 100</a:t>
            </a:r>
            <a:endParaRPr lang="en-GB" sz="32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515076" y="3655342"/>
            <a:ext cx="4628923" cy="2949281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674146" y="6240688"/>
            <a:ext cx="834324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NORMALIDAD E IGUALDAD DE VARIANZAS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783189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06440" y="0"/>
            <a:ext cx="11352625" cy="1325563"/>
          </a:xfrm>
        </p:spPr>
        <p:txBody>
          <a:bodyPr/>
          <a:lstStyle/>
          <a:p>
            <a:pPr algn="ctr"/>
            <a:r>
              <a:rPr lang="en-GB" dirty="0" smtClean="0"/>
              <a:t>INTERACCIONES ENTRE FACTORES (1 VARIABLE)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668"/>
          <a:stretch/>
        </p:blipFill>
        <p:spPr>
          <a:xfrm>
            <a:off x="9561453" y="1633675"/>
            <a:ext cx="2133372" cy="186103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5741" y="1069819"/>
            <a:ext cx="7001473" cy="5788181"/>
          </a:xfrm>
          <a:prstGeom prst="rect">
            <a:avLst/>
          </a:prstGeom>
        </p:spPr>
      </p:pic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2"/>
          <a:stretch/>
        </p:blipFill>
        <p:spPr>
          <a:xfrm>
            <a:off x="9561453" y="3963909"/>
            <a:ext cx="2105237" cy="1861038"/>
          </a:xfrm>
          <a:prstGeom prst="rect">
            <a:avLst/>
          </a:prstGeom>
        </p:spPr>
      </p:pic>
      <p:pic>
        <p:nvPicPr>
          <p:cNvPr id="10" name="Picture 3" descr="C:\Users\ACER\Desktop\Biología Marina\IDENTIFICACIÓN\CUESTIONARIO 1\P1015879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72" b="12826"/>
          <a:stretch/>
        </p:blipFill>
        <p:spPr bwMode="auto">
          <a:xfrm rot="16200000" flipV="1">
            <a:off x="-697307" y="2575250"/>
            <a:ext cx="4296795" cy="2413646"/>
          </a:xfrm>
          <a:prstGeom prst="rect">
            <a:avLst/>
          </a:prstGeom>
          <a:noFill/>
          <a:ln w="57150">
            <a:solidFill>
              <a:schemeClr val="bg1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ángulo 10"/>
          <p:cNvSpPr/>
          <p:nvPr/>
        </p:nvSpPr>
        <p:spPr>
          <a:xfrm>
            <a:off x="3362178" y="6443003"/>
            <a:ext cx="5303520" cy="41499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FILAS DE DISCOS DE ABAJO A ARRIBA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162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5479414"/>
              </p:ext>
            </p:extLst>
          </p:nvPr>
        </p:nvGraphicFramePr>
        <p:xfrm>
          <a:off x="379831" y="1856938"/>
          <a:ext cx="11352625" cy="37173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70525">
                  <a:extLst>
                    <a:ext uri="{9D8B030D-6E8A-4147-A177-3AD203B41FA5}">
                      <a16:colId xmlns:a16="http://schemas.microsoft.com/office/drawing/2014/main" val="3520203021"/>
                    </a:ext>
                  </a:extLst>
                </a:gridCol>
                <a:gridCol w="2270525">
                  <a:extLst>
                    <a:ext uri="{9D8B030D-6E8A-4147-A177-3AD203B41FA5}">
                      <a16:colId xmlns:a16="http://schemas.microsoft.com/office/drawing/2014/main" val="628144995"/>
                    </a:ext>
                  </a:extLst>
                </a:gridCol>
                <a:gridCol w="2270525">
                  <a:extLst>
                    <a:ext uri="{9D8B030D-6E8A-4147-A177-3AD203B41FA5}">
                      <a16:colId xmlns:a16="http://schemas.microsoft.com/office/drawing/2014/main" val="1135797361"/>
                    </a:ext>
                  </a:extLst>
                </a:gridCol>
                <a:gridCol w="2270525">
                  <a:extLst>
                    <a:ext uri="{9D8B030D-6E8A-4147-A177-3AD203B41FA5}">
                      <a16:colId xmlns:a16="http://schemas.microsoft.com/office/drawing/2014/main" val="313355976"/>
                    </a:ext>
                  </a:extLst>
                </a:gridCol>
                <a:gridCol w="2270525">
                  <a:extLst>
                    <a:ext uri="{9D8B030D-6E8A-4147-A177-3AD203B41FA5}">
                      <a16:colId xmlns:a16="http://schemas.microsoft.com/office/drawing/2014/main" val="1773974095"/>
                    </a:ext>
                  </a:extLst>
                </a:gridCol>
              </a:tblGrid>
              <a:tr h="35235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 dirty="0" smtClean="0">
                          <a:solidFill>
                            <a:schemeClr val="tx1"/>
                          </a:solidFill>
                          <a:effectLst/>
                        </a:rPr>
                        <a:t>FUENTE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solidFill>
                            <a:schemeClr val="tx1"/>
                          </a:solidFill>
                          <a:effectLst/>
                        </a:rPr>
                        <a:t>Gl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solidFill>
                            <a:schemeClr val="tx1"/>
                          </a:solidFill>
                          <a:effectLst/>
                        </a:rPr>
                        <a:t>MS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solidFill>
                            <a:schemeClr val="tx1"/>
                          </a:solidFill>
                          <a:effectLst/>
                        </a:rPr>
                        <a:t>F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000">
                          <a:solidFill>
                            <a:schemeClr val="tx1"/>
                          </a:solidFill>
                          <a:effectLst/>
                        </a:rPr>
                        <a:t>P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55801112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ESPECIE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352.492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10.071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&lt;0.05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5340638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MAREA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377.008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11.641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&lt;0.05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9659437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PLACA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98.201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2.153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0.094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17641067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NIVEL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40.886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0.896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0.444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36334524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ES*MA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1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400.36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8.776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&lt;0.05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1677160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ES*NIV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171.333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3.756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&lt;0.05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74875095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</a:rPr>
                        <a:t>MA*NI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48.39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1.061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0.366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2477684"/>
                  </a:ext>
                </a:extLst>
              </a:tr>
              <a:tr h="3844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 smtClean="0">
                          <a:solidFill>
                            <a:schemeClr val="tx1"/>
                          </a:solidFill>
                          <a:effectLst/>
                        </a:rPr>
                        <a:t>ES*MA*NIV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3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28.842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>
                          <a:solidFill>
                            <a:schemeClr val="tx1"/>
                          </a:solidFill>
                          <a:effectLst/>
                        </a:rPr>
                        <a:t>0.632</a:t>
                      </a:r>
                      <a:endParaRPr lang="es-ES" sz="24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s-ES" sz="2400" dirty="0">
                          <a:solidFill>
                            <a:schemeClr val="tx1"/>
                          </a:solidFill>
                          <a:effectLst/>
                        </a:rPr>
                        <a:t>0.595</a:t>
                      </a:r>
                      <a:endParaRPr lang="es-ES" sz="24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23639255"/>
                  </a:ext>
                </a:extLst>
              </a:tr>
            </a:tbl>
          </a:graphicData>
        </a:graphic>
      </p:graphicFrame>
      <p:sp>
        <p:nvSpPr>
          <p:cNvPr id="5" name="Título 1"/>
          <p:cNvSpPr>
            <a:spLocks noGrp="1"/>
          </p:cNvSpPr>
          <p:nvPr>
            <p:ph type="title"/>
          </p:nvPr>
        </p:nvSpPr>
        <p:spPr>
          <a:xfrm>
            <a:off x="506440" y="0"/>
            <a:ext cx="11352625" cy="1325563"/>
          </a:xfrm>
        </p:spPr>
        <p:txBody>
          <a:bodyPr/>
          <a:lstStyle/>
          <a:p>
            <a:pPr algn="ctr"/>
            <a:r>
              <a:rPr lang="en-GB" dirty="0" smtClean="0"/>
              <a:t>INTERACCIONES ENTRE FACTORES (1 VARIABLE)</a:t>
            </a:r>
            <a:endParaRPr lang="en-GB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784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TEST DE PERMUTACIONES, ESTADÍSTICA MULTIVARIANTE</a:t>
            </a:r>
            <a:endParaRPr lang="en-GB" sz="4000" dirty="0"/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55FFC1DD-CE1D-43E0-8849-7DE5D3B5E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0532058"/>
              </p:ext>
            </p:extLst>
          </p:nvPr>
        </p:nvGraphicFramePr>
        <p:xfrm>
          <a:off x="447822" y="1300628"/>
          <a:ext cx="4950882" cy="2532240"/>
        </p:xfrm>
        <a:graphic>
          <a:graphicData uri="http://schemas.openxmlformats.org/drawingml/2006/table">
            <a:tbl>
              <a:tblPr/>
              <a:tblGrid>
                <a:gridCol w="1313290">
                  <a:extLst>
                    <a:ext uri="{9D8B030D-6E8A-4147-A177-3AD203B41FA5}">
                      <a16:colId xmlns:a16="http://schemas.microsoft.com/office/drawing/2014/main" val="3837629446"/>
                    </a:ext>
                  </a:extLst>
                </a:gridCol>
                <a:gridCol w="909398">
                  <a:extLst>
                    <a:ext uri="{9D8B030D-6E8A-4147-A177-3AD203B41FA5}">
                      <a16:colId xmlns:a16="http://schemas.microsoft.com/office/drawing/2014/main" val="364740024"/>
                    </a:ext>
                  </a:extLst>
                </a:gridCol>
                <a:gridCol w="909398">
                  <a:extLst>
                    <a:ext uri="{9D8B030D-6E8A-4147-A177-3AD203B41FA5}">
                      <a16:colId xmlns:a16="http://schemas.microsoft.com/office/drawing/2014/main" val="2862021275"/>
                    </a:ext>
                  </a:extLst>
                </a:gridCol>
                <a:gridCol w="909398">
                  <a:extLst>
                    <a:ext uri="{9D8B030D-6E8A-4147-A177-3AD203B41FA5}">
                      <a16:colId xmlns:a16="http://schemas.microsoft.com/office/drawing/2014/main" val="4226643780"/>
                    </a:ext>
                  </a:extLst>
                </a:gridCol>
                <a:gridCol w="909398">
                  <a:extLst>
                    <a:ext uri="{9D8B030D-6E8A-4147-A177-3AD203B41FA5}">
                      <a16:colId xmlns:a16="http://schemas.microsoft.com/office/drawing/2014/main" val="671030523"/>
                    </a:ext>
                  </a:extLst>
                </a:gridCol>
              </a:tblGrid>
              <a:tr h="633060"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sz="1800" b="1" dirty="0" err="1">
                          <a:solidFill>
                            <a:sysClr val="windowText" lastClr="000000"/>
                          </a:solidFill>
                        </a:rPr>
                        <a:t>Sp</a:t>
                      </a:r>
                      <a:r>
                        <a:rPr lang="es-ES" sz="1800" b="1" dirty="0">
                          <a:solidFill>
                            <a:sysClr val="windowText" lastClr="000000"/>
                          </a:solidFill>
                        </a:rPr>
                        <a:t>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 err="1">
                          <a:solidFill>
                            <a:sysClr val="windowText" lastClr="000000"/>
                          </a:solidFill>
                        </a:rPr>
                        <a:t>Sp</a:t>
                      </a:r>
                      <a:r>
                        <a:rPr lang="es-ES" sz="1800" b="1" dirty="0">
                          <a:solidFill>
                            <a:sysClr val="windowText" lastClr="000000"/>
                          </a:solidFill>
                        </a:rPr>
                        <a:t>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 err="1">
                          <a:solidFill>
                            <a:sysClr val="windowText" lastClr="000000"/>
                          </a:solidFill>
                        </a:rPr>
                        <a:t>Sp</a:t>
                      </a:r>
                      <a:r>
                        <a:rPr lang="es-ES" sz="1800" b="1" dirty="0">
                          <a:solidFill>
                            <a:sysClr val="windowText" lastClr="000000"/>
                          </a:solidFill>
                        </a:rPr>
                        <a:t> 3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800" b="1" dirty="0" err="1">
                          <a:solidFill>
                            <a:sysClr val="windowText" lastClr="000000"/>
                          </a:solidFill>
                        </a:rPr>
                        <a:t>Sp</a:t>
                      </a:r>
                      <a:r>
                        <a:rPr lang="es-ES" sz="1800" b="1" dirty="0">
                          <a:solidFill>
                            <a:sysClr val="windowText" lastClr="000000"/>
                          </a:solidFill>
                        </a:rPr>
                        <a:t>…n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900679"/>
                  </a:ext>
                </a:extLst>
              </a:tr>
              <a:tr h="633060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 1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1000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800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1255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2306853"/>
                  </a:ext>
                </a:extLst>
              </a:tr>
              <a:tr h="633060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 2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3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5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1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6630298"/>
                  </a:ext>
                </a:extLst>
              </a:tr>
              <a:tr h="633060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Réplica…n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(…)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solidFill>
                        <a:schemeClr val="bg1"/>
                      </a:solidFill>
                      <a:prstDash val="soli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081959"/>
                  </a:ext>
                </a:extLst>
              </a:tr>
            </a:tbl>
          </a:graphicData>
        </a:graphic>
      </p:graphicFrame>
      <p:sp>
        <p:nvSpPr>
          <p:cNvPr id="6" name="Flecha abajo 5"/>
          <p:cNvSpPr/>
          <p:nvPr/>
        </p:nvSpPr>
        <p:spPr>
          <a:xfrm>
            <a:off x="3433506" y="4825910"/>
            <a:ext cx="562708" cy="78657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CuadroTexto 6"/>
          <p:cNvSpPr txBox="1"/>
          <p:nvPr/>
        </p:nvSpPr>
        <p:spPr>
          <a:xfrm>
            <a:off x="1509049" y="5726243"/>
            <a:ext cx="38967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TRANSFORMACIÓN</a:t>
            </a:r>
            <a:endParaRPr lang="en-GB" sz="3200" dirty="0"/>
          </a:p>
        </p:txBody>
      </p:sp>
      <p:sp>
        <p:nvSpPr>
          <p:cNvPr id="8" name="Flecha abajo 7"/>
          <p:cNvSpPr/>
          <p:nvPr/>
        </p:nvSpPr>
        <p:spPr>
          <a:xfrm rot="16200000">
            <a:off x="5627593" y="5519421"/>
            <a:ext cx="562708" cy="10204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CuadroTexto 9"/>
          <p:cNvSpPr txBox="1"/>
          <p:nvPr/>
        </p:nvSpPr>
        <p:spPr>
          <a:xfrm>
            <a:off x="6847677" y="5737275"/>
            <a:ext cx="48955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MATRIZ de SIMILARIDAD</a:t>
            </a:r>
            <a:endParaRPr lang="en-GB" sz="3200" dirty="0"/>
          </a:p>
        </p:txBody>
      </p:sp>
      <p:sp>
        <p:nvSpPr>
          <p:cNvPr id="11" name="Flecha abajo 10"/>
          <p:cNvSpPr/>
          <p:nvPr/>
        </p:nvSpPr>
        <p:spPr>
          <a:xfrm rot="10800000">
            <a:off x="10041042" y="4810631"/>
            <a:ext cx="562708" cy="8018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Abrir llave 11"/>
          <p:cNvSpPr/>
          <p:nvPr/>
        </p:nvSpPr>
        <p:spPr>
          <a:xfrm flipH="1">
            <a:off x="5398703" y="1913206"/>
            <a:ext cx="115119" cy="1919662"/>
          </a:xfrm>
          <a:prstGeom prst="leftBrac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Abrir llave 12"/>
          <p:cNvSpPr/>
          <p:nvPr/>
        </p:nvSpPr>
        <p:spPr>
          <a:xfrm rot="5400000" flipH="1">
            <a:off x="3527237" y="2073941"/>
            <a:ext cx="116759" cy="3626175"/>
          </a:xfrm>
          <a:prstGeom prst="leftBrac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CuadroTexto 13"/>
          <p:cNvSpPr txBox="1"/>
          <p:nvPr/>
        </p:nvSpPr>
        <p:spPr>
          <a:xfrm>
            <a:off x="1773518" y="4081015"/>
            <a:ext cx="3858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VARIABLES</a:t>
            </a:r>
            <a:endParaRPr lang="en-GB" sz="3200" dirty="0"/>
          </a:p>
        </p:txBody>
      </p:sp>
      <p:sp>
        <p:nvSpPr>
          <p:cNvPr id="15" name="CuadroTexto 14"/>
          <p:cNvSpPr txBox="1"/>
          <p:nvPr/>
        </p:nvSpPr>
        <p:spPr>
          <a:xfrm rot="5400000">
            <a:off x="4025968" y="2686846"/>
            <a:ext cx="38587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MUESTRAS</a:t>
            </a:r>
            <a:endParaRPr lang="en-GB" sz="3200" dirty="0"/>
          </a:p>
        </p:txBody>
      </p:sp>
      <p:graphicFrame>
        <p:nvGraphicFramePr>
          <p:cNvPr id="16" name="Tabla 15">
            <a:extLst>
              <a:ext uri="{FF2B5EF4-FFF2-40B4-BE49-F238E27FC236}">
                <a16:creationId xmlns:a16="http://schemas.microsoft.com/office/drawing/2014/main" id="{55FFC1DD-CE1D-43E0-8849-7DE5D3B5ED7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6995255"/>
              </p:ext>
            </p:extLst>
          </p:nvPr>
        </p:nvGraphicFramePr>
        <p:xfrm>
          <a:off x="6723411" y="1251414"/>
          <a:ext cx="5187229" cy="3286517"/>
        </p:xfrm>
        <a:graphic>
          <a:graphicData uri="http://schemas.openxmlformats.org/drawingml/2006/table">
            <a:tbl>
              <a:tblPr/>
              <a:tblGrid>
                <a:gridCol w="1685602">
                  <a:extLst>
                    <a:ext uri="{9D8B030D-6E8A-4147-A177-3AD203B41FA5}">
                      <a16:colId xmlns:a16="http://schemas.microsoft.com/office/drawing/2014/main" val="3837629446"/>
                    </a:ext>
                  </a:extLst>
                </a:gridCol>
                <a:gridCol w="1167209">
                  <a:extLst>
                    <a:ext uri="{9D8B030D-6E8A-4147-A177-3AD203B41FA5}">
                      <a16:colId xmlns:a16="http://schemas.microsoft.com/office/drawing/2014/main" val="364740024"/>
                    </a:ext>
                  </a:extLst>
                </a:gridCol>
                <a:gridCol w="1167209">
                  <a:extLst>
                    <a:ext uri="{9D8B030D-6E8A-4147-A177-3AD203B41FA5}">
                      <a16:colId xmlns:a16="http://schemas.microsoft.com/office/drawing/2014/main" val="2862021275"/>
                    </a:ext>
                  </a:extLst>
                </a:gridCol>
                <a:gridCol w="1167209">
                  <a:extLst>
                    <a:ext uri="{9D8B030D-6E8A-4147-A177-3AD203B41FA5}">
                      <a16:colId xmlns:a16="http://schemas.microsoft.com/office/drawing/2014/main" val="4226643780"/>
                    </a:ext>
                  </a:extLst>
                </a:gridCol>
              </a:tblGrid>
              <a:tr h="663121"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Réplica 1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Réplica 2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Réplica…n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schemeClr val="bg1"/>
                      </a:solidFill>
                      <a:prstDash val="soli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900679"/>
                  </a:ext>
                </a:extLst>
              </a:tr>
              <a:tr h="655849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 1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2306853"/>
                  </a:ext>
                </a:extLst>
              </a:tr>
              <a:tr h="655849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 2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50%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6630298"/>
                  </a:ext>
                </a:extLst>
              </a:tr>
              <a:tr h="655849"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Réplica 3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60%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20%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60692004"/>
                  </a:ext>
                </a:extLst>
              </a:tr>
              <a:tr h="655849"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Réplica…n</a:t>
                      </a:r>
                    </a:p>
                  </a:txBody>
                  <a:tcPr anchor="ctr">
                    <a:lnL w="12700" cmpd="sng">
                      <a:solidFill>
                        <a:schemeClr val="bg1"/>
                      </a:solidFill>
                      <a:prstDash val="soli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>
                          <a:solidFill>
                            <a:sysClr val="windowText" lastClr="000000"/>
                          </a:solidFill>
                        </a:rPr>
                        <a:t>…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b="1" dirty="0" smtClean="0">
                          <a:solidFill>
                            <a:sysClr val="windowText" lastClr="000000"/>
                          </a:solidFill>
                        </a:rPr>
                        <a:t>(…)</a:t>
                      </a:r>
                      <a:endParaRPr lang="es-ES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solidFill>
                        <a:schemeClr val="bg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0819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1866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n 17"/>
          <p:cNvPicPr>
            <a:picLocks noChangeAspect="1"/>
          </p:cNvPicPr>
          <p:nvPr/>
        </p:nvPicPr>
        <p:blipFill rotWithShape="1">
          <a:blip r:embed="rId2"/>
          <a:srcRect b="39007"/>
          <a:stretch/>
        </p:blipFill>
        <p:spPr>
          <a:xfrm>
            <a:off x="0" y="1207440"/>
            <a:ext cx="12232024" cy="4194554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662588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ESTADÍSTICA DESCRIPTIVA MULTIVARIANTE</a:t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smtClean="0"/>
              <a:t/>
            </a:r>
            <a:br>
              <a:rPr lang="en-GB" sz="4000" dirty="0" smtClean="0"/>
            </a:br>
            <a:r>
              <a:rPr lang="en-GB" sz="4000" dirty="0"/>
              <a:t/>
            </a:r>
            <a:br>
              <a:rPr lang="en-GB" sz="4000" dirty="0"/>
            </a:br>
            <a:r>
              <a:rPr lang="en-GB" sz="4000" dirty="0" err="1" smtClean="0"/>
              <a:t>nMDS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35410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ESTADÍSTICA DESCRIPTIVA MULTIVARIANTE</a:t>
            </a:r>
            <a:endParaRPr lang="en-GB" sz="4000" dirty="0"/>
          </a:p>
        </p:txBody>
      </p:sp>
      <p:sp>
        <p:nvSpPr>
          <p:cNvPr id="11" name="Flecha abajo 10"/>
          <p:cNvSpPr/>
          <p:nvPr/>
        </p:nvSpPr>
        <p:spPr>
          <a:xfrm rot="5400000">
            <a:off x="5814646" y="2775097"/>
            <a:ext cx="562708" cy="8018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615"/>
          <a:stretch/>
        </p:blipFill>
        <p:spPr>
          <a:xfrm>
            <a:off x="342314" y="-18856"/>
            <a:ext cx="11535508" cy="6868064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8426548" y="600277"/>
            <a:ext cx="1280160" cy="20941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298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TEST DE PERMUTACIONES, ESTADÍSTICA MULTIVARIANTE</a:t>
            </a:r>
            <a:endParaRPr lang="en-GB" sz="40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8876" t="24855" r="6465" b="11106"/>
          <a:stretch/>
        </p:blipFill>
        <p:spPr>
          <a:xfrm>
            <a:off x="-6296" y="1325562"/>
            <a:ext cx="12198296" cy="5187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78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TEST PERMANOVA, ESTADÍSTICA MULTIVARIANTE</a:t>
            </a:r>
            <a:endParaRPr lang="en-GB" sz="4000" dirty="0"/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0460713"/>
              </p:ext>
            </p:extLst>
          </p:nvPr>
        </p:nvGraphicFramePr>
        <p:xfrm>
          <a:off x="0" y="1737087"/>
          <a:ext cx="12041946" cy="225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6991">
                  <a:extLst>
                    <a:ext uri="{9D8B030D-6E8A-4147-A177-3AD203B41FA5}">
                      <a16:colId xmlns:a16="http://schemas.microsoft.com/office/drawing/2014/main" val="2735289175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2129204094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3809248978"/>
                    </a:ext>
                  </a:extLst>
                </a:gridCol>
                <a:gridCol w="2307101">
                  <a:extLst>
                    <a:ext uri="{9D8B030D-6E8A-4147-A177-3AD203B41FA5}">
                      <a16:colId xmlns:a16="http://schemas.microsoft.com/office/drawing/2014/main" val="4185762266"/>
                    </a:ext>
                  </a:extLst>
                </a:gridCol>
                <a:gridCol w="1706881">
                  <a:extLst>
                    <a:ext uri="{9D8B030D-6E8A-4147-A177-3AD203B41FA5}">
                      <a16:colId xmlns:a16="http://schemas.microsoft.com/office/drawing/2014/main" val="2897369604"/>
                    </a:ext>
                  </a:extLst>
                </a:gridCol>
                <a:gridCol w="2006991">
                  <a:extLst>
                    <a:ext uri="{9D8B030D-6E8A-4147-A177-3AD203B41FA5}">
                      <a16:colId xmlns:a16="http://schemas.microsoft.com/office/drawing/2014/main" val="394979321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FUENTE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GR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</a:rPr>
                        <a:t> LIB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SQ SUM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M SUM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PSEUDO</a:t>
                      </a:r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F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P</a:t>
                      </a:r>
                      <a:r>
                        <a:rPr lang="en-GB" sz="2800" dirty="0" smtClean="0">
                          <a:solidFill>
                            <a:srgbClr val="FF0000"/>
                          </a:solidFill>
                        </a:rPr>
                        <a:t>(PERM)</a:t>
                      </a:r>
                      <a:endParaRPr lang="en-GB" sz="2800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3178792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FACTOR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100/9,2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&lt;0,05 (5%)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8364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RESIDUAL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98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900/98 = 9,2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19375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TOTAL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100</a:t>
                      </a:r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3200" dirty="0" smtClean="0">
                          <a:solidFill>
                            <a:schemeClr val="tx1"/>
                          </a:solidFill>
                        </a:rPr>
                        <a:t>1.000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1167644"/>
                  </a:ext>
                </a:extLst>
              </a:tr>
            </a:tbl>
          </a:graphicData>
        </a:graphic>
      </p:graphicFrame>
      <p:sp>
        <p:nvSpPr>
          <p:cNvPr id="6" name="Título 1"/>
          <p:cNvSpPr txBox="1">
            <a:spLocks/>
          </p:cNvSpPr>
          <p:nvPr/>
        </p:nvSpPr>
        <p:spPr>
          <a:xfrm>
            <a:off x="-1481796" y="4916062"/>
            <a:ext cx="12192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4000" dirty="0" smtClean="0">
                <a:solidFill>
                  <a:srgbClr val="FF0000"/>
                </a:solidFill>
              </a:rPr>
              <a:t>MUCHAS GRACIAS POR SU ATENCIÓN</a:t>
            </a:r>
            <a:endParaRPr lang="en-GB" sz="4000" dirty="0">
              <a:solidFill>
                <a:srgbClr val="FF0000"/>
              </a:solidFill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897"/>
          <a:stretch/>
        </p:blipFill>
        <p:spPr>
          <a:xfrm>
            <a:off x="9137033" y="4586067"/>
            <a:ext cx="2306031" cy="1985555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9687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4487</TotalTime>
  <Words>374</Words>
  <Application>Microsoft Office PowerPoint</Application>
  <PresentationFormat>Panorámica</PresentationFormat>
  <Paragraphs>203</Paragraphs>
  <Slides>22</Slides>
  <Notes>0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Calibri Light</vt:lpstr>
      <vt:lpstr>Times New Roman</vt:lpstr>
      <vt:lpstr>Tema de Office</vt:lpstr>
      <vt:lpstr>Image</vt:lpstr>
      <vt:lpstr>Introducción a la estadística para jóvenes investigadores</vt:lpstr>
      <vt:lpstr>DISEÑO DE MUESTREO</vt:lpstr>
      <vt:lpstr>Presentación de PowerPoint</vt:lpstr>
      <vt:lpstr>MEDIA MÓVIL – CURVAS DE ACUMULACIÓN </vt:lpstr>
      <vt:lpstr>Presentación de PowerPoint</vt:lpstr>
      <vt:lpstr>DISEÑO DE MUESTREO</vt:lpstr>
      <vt:lpstr>Presentación de PowerPoint</vt:lpstr>
      <vt:lpstr>TODO DEPENDE DEL DISEÑO DE MUESTREO</vt:lpstr>
      <vt:lpstr>ESTADÍSTICA DESCRIPTIVA</vt:lpstr>
      <vt:lpstr>HOMOGENEIDAD DE VARIANZAS</vt:lpstr>
      <vt:lpstr>TEST DE COMPARACIÓN DE MEDIAS</vt:lpstr>
      <vt:lpstr>DISTRIBUCIÓN NORMAL</vt:lpstr>
      <vt:lpstr>PARAMÉTRICA – NO PARAMÉTRICA</vt:lpstr>
      <vt:lpstr>PROBABILIDAD EN UN TEST ANOVA</vt:lpstr>
      <vt:lpstr>Presentación de PowerPoint</vt:lpstr>
      <vt:lpstr>INTERACCIONES ENTRE FACTORES (1 VARIABLE)</vt:lpstr>
      <vt:lpstr>INTERACCIONES ENTRE FACTORES (1 VARIABLE)</vt:lpstr>
      <vt:lpstr>TEST DE PERMUTACIONES, ESTADÍSTICA MULTIVARIANTE</vt:lpstr>
      <vt:lpstr>ESTADÍSTICA DESCRIPTIVA MULTIVARIANTE          nMDS</vt:lpstr>
      <vt:lpstr>ESTADÍSTICA DESCRIPTIVA MULTIVARIANTE</vt:lpstr>
      <vt:lpstr>TEST DE PERMUTACIONES, ESTADÍSTICA MULTIVARIANTE</vt:lpstr>
      <vt:lpstr>TEST PERMANOVA, ESTADÍSTICA MULTIVARIANTE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</dc:creator>
  <cp:lastModifiedBy>JUAN</cp:lastModifiedBy>
  <cp:revision>67</cp:revision>
  <dcterms:created xsi:type="dcterms:W3CDTF">2019-03-19T11:23:09Z</dcterms:created>
  <dcterms:modified xsi:type="dcterms:W3CDTF">2019-03-22T14:18:58Z</dcterms:modified>
</cp:coreProperties>
</file>