
<file path=[Content_Types].xml><?xml version="1.0" encoding="utf-8"?>
<Types xmlns="http://schemas.openxmlformats.org/package/2006/content-types">
  <Default ContentType="image/jpeg" Extension="jpg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27" roundtripDataSignature="AMtx7mjmCWk9yykcTGX+KPN8dp1YFVvQJ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7" Type="http://customschemas.google.com/relationships/presentationmetadata" Target="meta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2" name="Google Shape;152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" name="Google Shape;153;p6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" name="Google Shape;170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3" name="Google Shape;193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9" name="Google Shape;219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6" name="Google Shape;226;p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6" name="Google Shape;236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2" name="Google Shape;242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8" name="Google Shape;248;p1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9" name="Google Shape;259;p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7" name="Google Shape;267;p1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9" name="Google Shape;279;p2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0" name="Google Shape;290;p2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a de título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2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objetos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2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2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2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cabezado de sección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2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2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2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2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os objetos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2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2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2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2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ació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2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2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2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2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2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ólo el título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 blanco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2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ido con título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30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30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30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2" name="Google Shape;62;p3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3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3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n con título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1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31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31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9" name="Google Shape;69;p3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3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3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texto vertical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32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3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3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3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vertical y texto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3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33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3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3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3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22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2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2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2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3.gif"/><Relationship Id="rId4" Type="http://schemas.openxmlformats.org/officeDocument/2006/relationships/image" Target="../media/image12.jpg"/><Relationship Id="rId5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Relationship Id="rId4" Type="http://schemas.openxmlformats.org/officeDocument/2006/relationships/image" Target="../media/image1.jpg"/><Relationship Id="rId5" Type="http://schemas.openxmlformats.org/officeDocument/2006/relationships/image" Target="../media/image10.jpg"/><Relationship Id="rId6" Type="http://schemas.openxmlformats.org/officeDocument/2006/relationships/image" Target="../media/image4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6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6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3.jpg"/><Relationship Id="rId4" Type="http://schemas.openxmlformats.org/officeDocument/2006/relationships/image" Target="../media/image5.jpg"/><Relationship Id="rId5" Type="http://schemas.openxmlformats.org/officeDocument/2006/relationships/image" Target="../media/image3.jpg"/><Relationship Id="rId6" Type="http://schemas.openxmlformats.org/officeDocument/2006/relationships/image" Target="../media/image6.jpg"/><Relationship Id="rId7" Type="http://schemas.openxmlformats.org/officeDocument/2006/relationships/image" Target="../media/image2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6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jpg"/><Relationship Id="rId4" Type="http://schemas.openxmlformats.org/officeDocument/2006/relationships/image" Target="../media/image9.jpg"/><Relationship Id="rId5" Type="http://schemas.openxmlformats.org/officeDocument/2006/relationships/image" Target="../media/image33.png"/><Relationship Id="rId6" Type="http://schemas.openxmlformats.org/officeDocument/2006/relationships/image" Target="../media/image7.jpg"/><Relationship Id="rId7" Type="http://schemas.openxmlformats.org/officeDocument/2006/relationships/image" Target="../media/image14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6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5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5.png"/><Relationship Id="rId4" Type="http://schemas.openxmlformats.org/officeDocument/2006/relationships/image" Target="../media/image33.png"/><Relationship Id="rId5" Type="http://schemas.openxmlformats.org/officeDocument/2006/relationships/image" Target="../media/image18.jpg"/><Relationship Id="rId6" Type="http://schemas.openxmlformats.org/officeDocument/2006/relationships/image" Target="../media/image20.png"/><Relationship Id="rId7" Type="http://schemas.openxmlformats.org/officeDocument/2006/relationships/image" Target="../media/image40.jpg"/><Relationship Id="rId8" Type="http://schemas.openxmlformats.org/officeDocument/2006/relationships/image" Target="../media/image29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7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4.png"/><Relationship Id="rId4" Type="http://schemas.openxmlformats.org/officeDocument/2006/relationships/image" Target="../media/image19.png"/><Relationship Id="rId5" Type="http://schemas.openxmlformats.org/officeDocument/2006/relationships/image" Target="../media/image26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2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6.jpg"/><Relationship Id="rId4" Type="http://schemas.openxmlformats.org/officeDocument/2006/relationships/image" Target="../media/image25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8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39.png"/><Relationship Id="rId4" Type="http://schemas.openxmlformats.org/officeDocument/2006/relationships/image" Target="../media/image30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4.png"/><Relationship Id="rId4" Type="http://schemas.openxmlformats.org/officeDocument/2006/relationships/image" Target="../media/image31.png"/><Relationship Id="rId5" Type="http://schemas.openxmlformats.org/officeDocument/2006/relationships/image" Target="../media/image38.png"/><Relationship Id="rId6" Type="http://schemas.openxmlformats.org/officeDocument/2006/relationships/image" Target="../media/image37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hyperlink" Target="https://www.youtube.com/watch?v=20iagayIrDs" TargetMode="External"/><Relationship Id="rId4" Type="http://schemas.openxmlformats.org/officeDocument/2006/relationships/hyperlink" Target="https://www.youtube.com/watch?v=Y-12Key2W_w" TargetMode="External"/><Relationship Id="rId11" Type="http://schemas.openxmlformats.org/officeDocument/2006/relationships/hyperlink" Target="https://www.youtube.com/watch?v=UuGrBhK2c7U" TargetMode="External"/><Relationship Id="rId10" Type="http://schemas.openxmlformats.org/officeDocument/2006/relationships/hyperlink" Target="https://www.youtube.com/watch?v=3niR_-Kv4SM" TargetMode="External"/><Relationship Id="rId9" Type="http://schemas.openxmlformats.org/officeDocument/2006/relationships/hyperlink" Target="https://www.youtube.com/watch?v=gGokilNBBb4" TargetMode="External"/><Relationship Id="rId5" Type="http://schemas.openxmlformats.org/officeDocument/2006/relationships/hyperlink" Target="https://www.youtube.com/watch?v=BemsLUldVAo" TargetMode="External"/><Relationship Id="rId6" Type="http://schemas.openxmlformats.org/officeDocument/2006/relationships/hyperlink" Target="https://www.youtube.com/watch?v=_PTfAXHYSYg" TargetMode="External"/><Relationship Id="rId7" Type="http://schemas.openxmlformats.org/officeDocument/2006/relationships/hyperlink" Target="https://www.youtube.com/watch?v=z654Plpb_uo" TargetMode="External"/><Relationship Id="rId8" Type="http://schemas.openxmlformats.org/officeDocument/2006/relationships/hyperlink" Target="https://www.youtube.com/watch?v=-JSXT-Ntgl8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>
            <p:ph type="ctrTitle"/>
          </p:nvPr>
        </p:nvSpPr>
        <p:spPr>
          <a:xfrm>
            <a:off x="0" y="1"/>
            <a:ext cx="9144000" cy="980728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>
                <a:solidFill>
                  <a:schemeClr val="lt1"/>
                </a:solidFill>
              </a:rPr>
              <a:t>BLOQUE 2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89" name="Google Shape;89;p1"/>
          <p:cNvSpPr txBox="1"/>
          <p:nvPr>
            <p:ph idx="1" type="subTitle"/>
          </p:nvPr>
        </p:nvSpPr>
        <p:spPr>
          <a:xfrm>
            <a:off x="1043608" y="908720"/>
            <a:ext cx="7088832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</a:pPr>
            <a:r>
              <a:rPr lang="en-GB"/>
              <a:t>EL MAR MEDITERRÁNEO y</a:t>
            </a:r>
            <a:endParaRPr/>
          </a:p>
          <a:p>
            <a:pPr indent="0" lvl="0" marL="0" rt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</a:pPr>
            <a:r>
              <a:rPr lang="en-GB"/>
              <a:t>EL ESTRECHO DE GIBRALTAR</a:t>
            </a:r>
            <a:endParaRPr/>
          </a:p>
        </p:txBody>
      </p:sp>
      <p:sp>
        <p:nvSpPr>
          <p:cNvPr id="90" name="Google Shape;90;p1"/>
          <p:cNvSpPr txBox="1"/>
          <p:nvPr/>
        </p:nvSpPr>
        <p:spPr>
          <a:xfrm>
            <a:off x="7164288" y="6669360"/>
            <a:ext cx="1979712" cy="2539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Fuente: Universidad de Oregon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https://www.researchgate.net/profile/Chiara_Piroddi2/publication/45509224/figure/fig6/AS:339579816169482@1457973545733/Figure-1-Biogeographic-regions-and-oceanographic-features-of-the-Mediterranean-SeaA.png" id="91" name="Google Shape;91;p1"/>
          <p:cNvPicPr preferRelativeResize="0"/>
          <p:nvPr/>
        </p:nvPicPr>
        <p:blipFill rotWithShape="1">
          <a:blip r:embed="rId3">
            <a:alphaModFix/>
          </a:blip>
          <a:srcRect b="50000" l="50000" r="0" t="0"/>
          <a:stretch/>
        </p:blipFill>
        <p:spPr>
          <a:xfrm>
            <a:off x="-67863" y="2143053"/>
            <a:ext cx="9211863" cy="47251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malagabay.files.wordpress.com/2015/11/mediterranean-currents.gif" id="96" name="Google Shape;96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764704"/>
            <a:ext cx="4679950" cy="2759969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2"/>
          <p:cNvSpPr txBox="1"/>
          <p:nvPr>
            <p:ph type="title"/>
          </p:nvPr>
        </p:nvSpPr>
        <p:spPr>
          <a:xfrm>
            <a:off x="518864" y="-1714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>
                <a:solidFill>
                  <a:schemeClr val="lt1"/>
                </a:solidFill>
              </a:rPr>
              <a:t>Movimientos de agua limitados</a:t>
            </a:r>
            <a:endParaRPr>
              <a:solidFill>
                <a:schemeClr val="lt1"/>
              </a:solidFill>
            </a:endParaRPr>
          </a:p>
        </p:txBody>
      </p:sp>
      <p:pic>
        <p:nvPicPr>
          <p:cNvPr descr="https://media.nature.com/full/nature-assets/nature/journal/v522/n7555/images/nature14499-f1.jpg" id="98" name="Google Shape;98;p2"/>
          <p:cNvPicPr preferRelativeResize="0"/>
          <p:nvPr/>
        </p:nvPicPr>
        <p:blipFill rotWithShape="1">
          <a:blip r:embed="rId4">
            <a:alphaModFix/>
          </a:blip>
          <a:srcRect b="43080" l="51198" r="0" t="0"/>
          <a:stretch/>
        </p:blipFill>
        <p:spPr>
          <a:xfrm>
            <a:off x="4783137" y="764704"/>
            <a:ext cx="4397375" cy="2160240"/>
          </a:xfrm>
          <a:prstGeom prst="rect">
            <a:avLst/>
          </a:prstGeom>
          <a:noFill/>
          <a:ln>
            <a:noFill/>
          </a:ln>
        </p:spPr>
      </p:pic>
      <p:sp>
        <p:nvSpPr>
          <p:cNvPr descr="Resultado de imagen de MEDITERRANEAN SEA LEVEL TIDAL" id="99" name="Google Shape;99;p2"/>
          <p:cNvSpPr/>
          <p:nvPr/>
        </p:nvSpPr>
        <p:spPr>
          <a:xfrm>
            <a:off x="155575" y="-944563"/>
            <a:ext cx="4524375" cy="19716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0" name="Google Shape;100;p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0" y="2877671"/>
            <a:ext cx="9144000" cy="3980329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2"/>
          <p:cNvSpPr/>
          <p:nvPr/>
        </p:nvSpPr>
        <p:spPr>
          <a:xfrm>
            <a:off x="1187624" y="2996952"/>
            <a:ext cx="2592288" cy="360040"/>
          </a:xfrm>
          <a:prstGeom prst="leftRightArrow">
            <a:avLst>
              <a:gd fmla="val 50000" name="adj1"/>
              <a:gd fmla="val 50000" name="adj2"/>
            </a:avLst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2"/>
          <p:cNvSpPr/>
          <p:nvPr/>
        </p:nvSpPr>
        <p:spPr>
          <a:xfrm>
            <a:off x="5436096" y="2996952"/>
            <a:ext cx="2592288" cy="360040"/>
          </a:xfrm>
          <a:prstGeom prst="leftRightArrow">
            <a:avLst>
              <a:gd fmla="val 50000" name="adj1"/>
              <a:gd fmla="val 50000" name="adj2"/>
            </a:avLst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2"/>
          <p:cNvSpPr/>
          <p:nvPr/>
        </p:nvSpPr>
        <p:spPr>
          <a:xfrm>
            <a:off x="395536" y="5085184"/>
            <a:ext cx="936104" cy="936104"/>
          </a:xfrm>
          <a:prstGeom prst="ellipse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2"/>
          <p:cNvSpPr/>
          <p:nvPr/>
        </p:nvSpPr>
        <p:spPr>
          <a:xfrm>
            <a:off x="3707904" y="4867835"/>
            <a:ext cx="864096" cy="828092"/>
          </a:xfrm>
          <a:prstGeom prst="ellipse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2"/>
          <p:cNvSpPr/>
          <p:nvPr/>
        </p:nvSpPr>
        <p:spPr>
          <a:xfrm>
            <a:off x="3707904" y="5751258"/>
            <a:ext cx="432048" cy="414046"/>
          </a:xfrm>
          <a:prstGeom prst="ellipse">
            <a:avLst/>
          </a:prstGeom>
          <a:noFill/>
          <a:ln cap="flat" cmpd="sng" w="254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"/>
          <p:cNvSpPr txBox="1"/>
          <p:nvPr>
            <p:ph type="title"/>
          </p:nvPr>
        </p:nvSpPr>
        <p:spPr>
          <a:xfrm>
            <a:off x="-1023811" y="-8125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>
                <a:solidFill>
                  <a:schemeClr val="lt1"/>
                </a:solidFill>
              </a:rPr>
              <a:t>Resonancia de mareas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11" name="Google Shape;111;p3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397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  <p:sp>
        <p:nvSpPr>
          <p:cNvPr descr="Resultado de imagen de MEDITERRANEAN SEA LEVEL TIDAL" id="112" name="Google Shape;112;p3"/>
          <p:cNvSpPr/>
          <p:nvPr/>
        </p:nvSpPr>
        <p:spPr>
          <a:xfrm>
            <a:off x="155575" y="-944563"/>
            <a:ext cx="4524375" cy="19716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3" name="Google Shape;113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877671"/>
            <a:ext cx="9144000" cy="3980329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3"/>
          <p:cNvSpPr/>
          <p:nvPr/>
        </p:nvSpPr>
        <p:spPr>
          <a:xfrm>
            <a:off x="1187624" y="2996952"/>
            <a:ext cx="2592288" cy="360040"/>
          </a:xfrm>
          <a:prstGeom prst="leftRightArrow">
            <a:avLst>
              <a:gd fmla="val 50000" name="adj1"/>
              <a:gd fmla="val 50000" name="adj2"/>
            </a:avLst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3"/>
          <p:cNvSpPr/>
          <p:nvPr/>
        </p:nvSpPr>
        <p:spPr>
          <a:xfrm>
            <a:off x="5436096" y="2996952"/>
            <a:ext cx="2592288" cy="360040"/>
          </a:xfrm>
          <a:prstGeom prst="leftRightArrow">
            <a:avLst>
              <a:gd fmla="val 50000" name="adj1"/>
              <a:gd fmla="val 50000" name="adj2"/>
            </a:avLst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3"/>
          <p:cNvSpPr/>
          <p:nvPr/>
        </p:nvSpPr>
        <p:spPr>
          <a:xfrm>
            <a:off x="395536" y="5085184"/>
            <a:ext cx="936104" cy="936104"/>
          </a:xfrm>
          <a:prstGeom prst="ellipse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3"/>
          <p:cNvSpPr/>
          <p:nvPr/>
        </p:nvSpPr>
        <p:spPr>
          <a:xfrm>
            <a:off x="3707904" y="4867835"/>
            <a:ext cx="864096" cy="828092"/>
          </a:xfrm>
          <a:prstGeom prst="ellipse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3"/>
          <p:cNvSpPr/>
          <p:nvPr/>
        </p:nvSpPr>
        <p:spPr>
          <a:xfrm flipH="1" rot="10800000">
            <a:off x="3090989" y="2877670"/>
            <a:ext cx="576064" cy="3268306"/>
          </a:xfrm>
          <a:prstGeom prst="bentArrow">
            <a:avLst>
              <a:gd fmla="val 25000" name="adj1"/>
              <a:gd fmla="val 25000" name="adj2"/>
              <a:gd fmla="val 25000" name="adj3"/>
              <a:gd fmla="val 43750" name="adj4"/>
            </a:avLst>
          </a:prstGeom>
          <a:solidFill>
            <a:srgbClr val="FF0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NASA MODIS Image of the Day: March 12, 2013 - Islands off ..." id="119" name="Google Shape;119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256606" y="1027328"/>
            <a:ext cx="2923906" cy="375262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aine-flói - Wikipedia, frjálsa alfræðiritið" id="120" name="Google Shape;120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838865" y="1027113"/>
            <a:ext cx="3605343" cy="375283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images.duckduckgo.com/iu/?u=https%3A%2F%2Ftse2.mm.bing.net%2Fth%3Fid%3DOIP.kJBcmAkola0fyckkFPZznQHaEo%26pid%3D15.1&amp;f=1" id="121" name="Google Shape;121;p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675985" y="1027113"/>
            <a:ext cx="4514850" cy="3752836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3"/>
          <p:cNvSpPr txBox="1"/>
          <p:nvPr/>
        </p:nvSpPr>
        <p:spPr>
          <a:xfrm>
            <a:off x="6256606" y="47949"/>
            <a:ext cx="2880320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Fundy (Canadá)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y Gabes (Túnez)</a:t>
            </a:r>
            <a:endParaRPr sz="2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3"/>
          <p:cNvSpPr/>
          <p:nvPr/>
        </p:nvSpPr>
        <p:spPr>
          <a:xfrm rot="-1721147">
            <a:off x="5890016" y="1541681"/>
            <a:ext cx="1338387" cy="786995"/>
          </a:xfrm>
          <a:prstGeom prst="leftRightArrow">
            <a:avLst>
              <a:gd fmla="val 50000" name="adj1"/>
              <a:gd fmla="val 50000" name="adj2"/>
            </a:avLst>
          </a:prstGeom>
          <a:solidFill>
            <a:schemeClr val="dk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12.5h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3"/>
          <p:cNvSpPr/>
          <p:nvPr/>
        </p:nvSpPr>
        <p:spPr>
          <a:xfrm>
            <a:off x="4283968" y="5281881"/>
            <a:ext cx="357568" cy="739407"/>
          </a:xfrm>
          <a:prstGeom prst="curvedLeftArrow">
            <a:avLst>
              <a:gd fmla="val 25000" name="adj1"/>
              <a:gd fmla="val 50000" name="adj2"/>
              <a:gd fmla="val 25000" name="adj3"/>
            </a:avLst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3"/>
          <p:cNvSpPr/>
          <p:nvPr/>
        </p:nvSpPr>
        <p:spPr>
          <a:xfrm>
            <a:off x="4793936" y="5617069"/>
            <a:ext cx="357568" cy="739407"/>
          </a:xfrm>
          <a:prstGeom prst="curvedLeftArrow">
            <a:avLst>
              <a:gd fmla="val 25000" name="adj1"/>
              <a:gd fmla="val 50000" name="adj2"/>
              <a:gd fmla="val 25000" name="adj3"/>
            </a:avLst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3"/>
          <p:cNvSpPr/>
          <p:nvPr/>
        </p:nvSpPr>
        <p:spPr>
          <a:xfrm rot="-9761827">
            <a:off x="4043819" y="5385589"/>
            <a:ext cx="357568" cy="739407"/>
          </a:xfrm>
          <a:prstGeom prst="curvedLeftArrow">
            <a:avLst>
              <a:gd fmla="val 25000" name="adj1"/>
              <a:gd fmla="val 50000" name="adj2"/>
              <a:gd fmla="val 25000" name="adj3"/>
            </a:avLst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3"/>
          <p:cNvSpPr/>
          <p:nvPr/>
        </p:nvSpPr>
        <p:spPr>
          <a:xfrm rot="-10231173">
            <a:off x="4615151" y="5752855"/>
            <a:ext cx="357568" cy="739407"/>
          </a:xfrm>
          <a:prstGeom prst="curvedLeftArrow">
            <a:avLst>
              <a:gd fmla="val 25000" name="adj1"/>
              <a:gd fmla="val 50000" name="adj2"/>
              <a:gd fmla="val 25000" name="adj3"/>
            </a:avLst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3"/>
          <p:cNvSpPr/>
          <p:nvPr/>
        </p:nvSpPr>
        <p:spPr>
          <a:xfrm>
            <a:off x="5151504" y="5986772"/>
            <a:ext cx="560648" cy="135786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3"/>
          <p:cNvSpPr/>
          <p:nvPr/>
        </p:nvSpPr>
        <p:spPr>
          <a:xfrm>
            <a:off x="5436096" y="1214754"/>
            <a:ext cx="1036534" cy="558062"/>
          </a:xfrm>
          <a:prstGeom prst="ellipse">
            <a:avLst/>
          </a:prstGeom>
          <a:noFill/>
          <a:ln cap="flat" cmpd="sng" w="254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3"/>
          <p:cNvSpPr/>
          <p:nvPr/>
        </p:nvSpPr>
        <p:spPr>
          <a:xfrm>
            <a:off x="6732240" y="1935178"/>
            <a:ext cx="1728192" cy="1567520"/>
          </a:xfrm>
          <a:prstGeom prst="ellipse">
            <a:avLst/>
          </a:prstGeom>
          <a:noFill/>
          <a:ln cap="flat" cmpd="sng" w="254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4"/>
          <p:cNvSpPr txBox="1"/>
          <p:nvPr>
            <p:ph type="title"/>
          </p:nvPr>
        </p:nvSpPr>
        <p:spPr>
          <a:xfrm>
            <a:off x="457200" y="11266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>
                <a:solidFill>
                  <a:schemeClr val="lt1"/>
                </a:solidFill>
              </a:rPr>
              <a:t>UN MAR POBRE EN NUTRIENTES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36" name="Google Shape;136;p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397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  <p:pic>
        <p:nvPicPr>
          <p:cNvPr descr="http://www.photolib.noaa.gov/bigs/fish2204.jpg" id="137" name="Google Shape;137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340768"/>
            <a:ext cx="9144000" cy="5497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5"/>
          <p:cNvSpPr txBox="1"/>
          <p:nvPr>
            <p:ph type="title"/>
          </p:nvPr>
        </p:nvSpPr>
        <p:spPr>
          <a:xfrm>
            <a:off x="457200" y="11266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>
                <a:solidFill>
                  <a:schemeClr val="lt1"/>
                </a:solidFill>
              </a:rPr>
              <a:t>UN MAR POBRE EN NUTRIENTES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43" name="Google Shape;143;p5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397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  <p:pic>
        <p:nvPicPr>
          <p:cNvPr descr="http://www.photolib.noaa.gov/bigs/fish2204.jpg" id="144" name="Google Shape;144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340768"/>
            <a:ext cx="9144000" cy="5497340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5"/>
          <p:cNvSpPr/>
          <p:nvPr/>
        </p:nvSpPr>
        <p:spPr>
          <a:xfrm>
            <a:off x="7236296" y="5229200"/>
            <a:ext cx="1368152" cy="1080120"/>
          </a:xfrm>
          <a:prstGeom prst="ellipse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5"/>
          <p:cNvSpPr/>
          <p:nvPr/>
        </p:nvSpPr>
        <p:spPr>
          <a:xfrm>
            <a:off x="3203848" y="2348880"/>
            <a:ext cx="1368152" cy="1080120"/>
          </a:xfrm>
          <a:prstGeom prst="ellipse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5"/>
          <p:cNvSpPr/>
          <p:nvPr/>
        </p:nvSpPr>
        <p:spPr>
          <a:xfrm>
            <a:off x="827584" y="3284984"/>
            <a:ext cx="1368152" cy="1080120"/>
          </a:xfrm>
          <a:prstGeom prst="ellipse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5"/>
          <p:cNvSpPr/>
          <p:nvPr/>
        </p:nvSpPr>
        <p:spPr>
          <a:xfrm>
            <a:off x="6228184" y="1340768"/>
            <a:ext cx="2915816" cy="2484276"/>
          </a:xfrm>
          <a:prstGeom prst="ellipse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5"/>
          <p:cNvSpPr/>
          <p:nvPr/>
        </p:nvSpPr>
        <p:spPr>
          <a:xfrm rot="1510614">
            <a:off x="6183953" y="3351355"/>
            <a:ext cx="360040" cy="1476164"/>
          </a:xfrm>
          <a:prstGeom prst="downArrow">
            <a:avLst>
              <a:gd fmla="val 50000" name="adj1"/>
              <a:gd fmla="val 50000" name="adj2"/>
            </a:avLst>
          </a:prstGeom>
          <a:noFill/>
          <a:ln cap="flat" cmpd="sng" w="254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anoramio - Photo of PUERTO DE CONIL Y FARO ROCHE AEREA" id="155" name="Google Shape;155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303" y="2754143"/>
            <a:ext cx="5391150" cy="40386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ysterious fleet of 40 ancient ships found in 'dead zone ..." id="156" name="Google Shape;156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29553" y="0"/>
            <a:ext cx="4911530" cy="276273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ncient Shipwrecks Discovered at Depths of Black Sea's ..." id="157" name="Google Shape;157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522236" y="2819639"/>
            <a:ext cx="3575755" cy="201305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8 Amazing Facts about the Black Sea" id="158" name="Google Shape;158;p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355976" y="44624"/>
            <a:ext cx="4674124" cy="272229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utoridad Nacional Portuaria peruana inicia trabajos de ..." id="159" name="Google Shape;159;p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569555" y="4782134"/>
            <a:ext cx="3456384" cy="20106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7"/>
          <p:cNvSpPr txBox="1"/>
          <p:nvPr>
            <p:ph type="title"/>
          </p:nvPr>
        </p:nvSpPr>
        <p:spPr>
          <a:xfrm>
            <a:off x="457200" y="11266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>
                <a:solidFill>
                  <a:schemeClr val="lt1"/>
                </a:solidFill>
              </a:rPr>
              <a:t>UN MAR POBRE EN NUTRIENTES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65" name="Google Shape;165;p7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397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  <p:pic>
        <p:nvPicPr>
          <p:cNvPr descr="http://www.photolib.noaa.gov/bigs/fish2204.jpg" id="166" name="Google Shape;166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340768"/>
            <a:ext cx="9144000" cy="5497340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7"/>
          <p:cNvSpPr/>
          <p:nvPr/>
        </p:nvSpPr>
        <p:spPr>
          <a:xfrm>
            <a:off x="3131840" y="4440769"/>
            <a:ext cx="1116124" cy="972108"/>
          </a:xfrm>
          <a:prstGeom prst="ellipse">
            <a:avLst/>
          </a:prstGeom>
          <a:noFill/>
          <a:ln cap="flat" cmpd="sng" w="254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3.bp.blogspot.com/--beFQ0zkwDM/WeTnu-MKoSI/AAAAAAAA3sI/FgwQXipa1V8DRc8E_DrS_q6IG_TWoRy-QCLcBGAs/s640/DSC01814%2BMessinian%2Bhouse%2Bcasa%2Bgypsum%2BSorbas.JPG" id="172" name="Google Shape;172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41862" y="3906000"/>
            <a:ext cx="4667195" cy="350039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Realmonte (salt mine) - Sicily, Italy |#Geology *Photo ..." id="173" name="Google Shape;173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92034" y="4509120"/>
            <a:ext cx="4551966" cy="302433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Resultado de imagen de MEDITERRANEAN LEVANTINE BASIN PRIMARY PRODUCTIVITY" id="174" name="Google Shape;174;p8"/>
          <p:cNvPicPr preferRelativeResize="0"/>
          <p:nvPr/>
        </p:nvPicPr>
        <p:blipFill rotWithShape="1">
          <a:blip r:embed="rId5">
            <a:alphaModFix/>
          </a:blip>
          <a:srcRect b="0" l="0" r="0" t="55626"/>
          <a:stretch/>
        </p:blipFill>
        <p:spPr>
          <a:xfrm>
            <a:off x="-67668" y="2411976"/>
            <a:ext cx="9211668" cy="2097144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8"/>
          <p:cNvSpPr txBox="1"/>
          <p:nvPr/>
        </p:nvSpPr>
        <p:spPr>
          <a:xfrm>
            <a:off x="971600" y="2483604"/>
            <a:ext cx="655272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TEMPERATURA				PROFUNDIDAD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Diving Greece | The Best Dives Sites and Dive Centers" id="176" name="Google Shape;176;p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0" y="0"/>
            <a:ext cx="3275856" cy="24119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he Missing Mechanism: How Ocean Fronts Impact Sinking ..." id="177" name="Google Shape;177;p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275856" y="1"/>
            <a:ext cx="5868144" cy="2411975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8"/>
          <p:cNvSpPr/>
          <p:nvPr/>
        </p:nvSpPr>
        <p:spPr>
          <a:xfrm>
            <a:off x="1475656" y="3152685"/>
            <a:ext cx="684076" cy="615725"/>
          </a:xfrm>
          <a:prstGeom prst="ellipse">
            <a:avLst/>
          </a:prstGeom>
          <a:noFill/>
          <a:ln cap="flat" cmpd="sng" w="254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8"/>
          <p:cNvSpPr/>
          <p:nvPr/>
        </p:nvSpPr>
        <p:spPr>
          <a:xfrm>
            <a:off x="6222205" y="3179526"/>
            <a:ext cx="684076" cy="615725"/>
          </a:xfrm>
          <a:prstGeom prst="ellipse">
            <a:avLst/>
          </a:prstGeom>
          <a:noFill/>
          <a:ln cap="flat" cmpd="sng" w="254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8"/>
          <p:cNvSpPr txBox="1"/>
          <p:nvPr/>
        </p:nvSpPr>
        <p:spPr>
          <a:xfrm>
            <a:off x="0" y="4509120"/>
            <a:ext cx="774035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SORBAS					SICILIA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8"/>
          <p:cNvSpPr txBox="1"/>
          <p:nvPr/>
        </p:nvSpPr>
        <p:spPr>
          <a:xfrm>
            <a:off x="53841" y="29362"/>
            <a:ext cx="774035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GRECIA	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9"/>
          <p:cNvSpPr txBox="1"/>
          <p:nvPr>
            <p:ph type="title"/>
          </p:nvPr>
        </p:nvSpPr>
        <p:spPr>
          <a:xfrm>
            <a:off x="457200" y="11266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>
                <a:solidFill>
                  <a:schemeClr val="lt1"/>
                </a:solidFill>
              </a:rPr>
              <a:t>EL MAR DE ALBORÁN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87" name="Google Shape;187;p9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397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  <p:pic>
        <p:nvPicPr>
          <p:cNvPr descr="http://www.photolib.noaa.gov/bigs/fish2204.jpg" id="188" name="Google Shape;188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340768"/>
            <a:ext cx="9144000" cy="5497340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9"/>
          <p:cNvSpPr/>
          <p:nvPr/>
        </p:nvSpPr>
        <p:spPr>
          <a:xfrm>
            <a:off x="84312" y="4437112"/>
            <a:ext cx="1116124" cy="972108"/>
          </a:xfrm>
          <a:prstGeom prst="ellipse">
            <a:avLst/>
          </a:prstGeom>
          <a:noFill/>
          <a:ln cap="flat" cmpd="sng" w="254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9"/>
          <p:cNvSpPr/>
          <p:nvPr/>
        </p:nvSpPr>
        <p:spPr>
          <a:xfrm rot="-5400000">
            <a:off x="1771640" y="4185084"/>
            <a:ext cx="360040" cy="1476164"/>
          </a:xfrm>
          <a:prstGeom prst="downArrow">
            <a:avLst>
              <a:gd fmla="val 50000" name="adj1"/>
              <a:gd fmla="val 50000" name="adj2"/>
            </a:avLst>
          </a:prstGeom>
          <a:noFill/>
          <a:ln cap="flat" cmpd="sng" w="254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196" name="Google Shape;196;p10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397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  <p:pic>
        <p:nvPicPr>
          <p:cNvPr descr="Figure 1. Bathymetric map of the Alboran Basin and ..." id="197" name="Google Shape;197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60648"/>
            <a:ext cx="9144000" cy="6159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Google Shape;202;p11"/>
          <p:cNvPicPr preferRelativeResize="0"/>
          <p:nvPr/>
        </p:nvPicPr>
        <p:blipFill rotWithShape="1">
          <a:blip r:embed="rId3">
            <a:alphaModFix/>
          </a:blip>
          <a:srcRect b="12103" l="19410" r="54710" t="30356"/>
          <a:stretch/>
        </p:blipFill>
        <p:spPr>
          <a:xfrm>
            <a:off x="5463042" y="2256549"/>
            <a:ext cx="3645462" cy="4556828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11"/>
          <p:cNvSpPr txBox="1"/>
          <p:nvPr>
            <p:ph type="title"/>
          </p:nvPr>
        </p:nvSpPr>
        <p:spPr>
          <a:xfrm>
            <a:off x="-1281336" y="-9939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>
                <a:solidFill>
                  <a:schemeClr val="lt1"/>
                </a:solidFill>
              </a:rPr>
              <a:t>Frente Almería-Orán</a:t>
            </a:r>
            <a:endParaRPr>
              <a:solidFill>
                <a:schemeClr val="lt1"/>
              </a:solidFill>
            </a:endParaRPr>
          </a:p>
        </p:txBody>
      </p:sp>
      <p:pic>
        <p:nvPicPr>
          <p:cNvPr descr="https://www.researchgate.net/profile/Chiara_Piroddi2/publication/45509224/figure/fig6/AS:339579816169482@1457973545733/Figure-1-Biogeographic-regions-and-oceanographic-features-of-the-Mediterranean-SeaA.png" id="204" name="Google Shape;204;p11"/>
          <p:cNvPicPr preferRelativeResize="0"/>
          <p:nvPr/>
        </p:nvPicPr>
        <p:blipFill rotWithShape="1">
          <a:blip r:embed="rId4">
            <a:alphaModFix/>
          </a:blip>
          <a:srcRect b="56943" l="53441" r="29253" t="11482"/>
          <a:stretch/>
        </p:blipFill>
        <p:spPr>
          <a:xfrm>
            <a:off x="62001" y="908720"/>
            <a:ext cx="1629679" cy="152514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images.duckduckgo.com/iu/?u=https%3A%2F%2Ftse3.mm.bing.net%2Fth%3Fid%3DOIP.pahta2DXe3tcBtUq9v5t2gEsCo%26pid%3D15.1&amp;f=1" id="205" name="Google Shape;205;p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463042" y="44623"/>
            <a:ext cx="3645462" cy="204145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06" name="Google Shape;206;p11"/>
          <p:cNvCxnSpPr/>
          <p:nvPr/>
        </p:nvCxnSpPr>
        <p:spPr>
          <a:xfrm>
            <a:off x="462018" y="1412723"/>
            <a:ext cx="311416" cy="335442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</p:cxnSp>
      <p:pic>
        <p:nvPicPr>
          <p:cNvPr descr="https://www.researchgate.net/profile/Luis_Somoza/publication/230801618/figure/fig2/AS:580480459132928@1515408734119/Figure-12.ppm" id="207" name="Google Shape;207;p11"/>
          <p:cNvPicPr preferRelativeResize="0"/>
          <p:nvPr/>
        </p:nvPicPr>
        <p:blipFill rotWithShape="1">
          <a:blip r:embed="rId6">
            <a:alphaModFix/>
          </a:blip>
          <a:srcRect b="53131" l="13834" r="14639" t="531"/>
          <a:stretch/>
        </p:blipFill>
        <p:spPr>
          <a:xfrm>
            <a:off x="1814944" y="908721"/>
            <a:ext cx="3570115" cy="309918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cientists Find 500 U.S. Seabed Vents Of Powerful ..." id="208" name="Google Shape;208;p11"/>
          <p:cNvPicPr preferRelativeResize="0"/>
          <p:nvPr/>
        </p:nvPicPr>
        <p:blipFill rotWithShape="1">
          <a:blip r:embed="rId7">
            <a:alphaModFix/>
          </a:blip>
          <a:srcRect b="429" l="14975" r="5978" t="-430"/>
          <a:stretch/>
        </p:blipFill>
        <p:spPr>
          <a:xfrm>
            <a:off x="62001" y="2458769"/>
            <a:ext cx="1629680" cy="154629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remière extraction sous-marine réussie d'hydrates de méthane" id="209" name="Google Shape;209;p1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62001" y="4077072"/>
            <a:ext cx="5323059" cy="26615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215" name="Google Shape;215;p12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397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  <p:pic>
        <p:nvPicPr>
          <p:cNvPr descr="Workshop “Knowledge and conservation of submarine canyons ..." id="216" name="Google Shape;216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324544" y="13289"/>
            <a:ext cx="9753600" cy="71056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" name="Google Shape;221;p13"/>
          <p:cNvPicPr preferRelativeResize="0"/>
          <p:nvPr/>
        </p:nvPicPr>
        <p:blipFill rotWithShape="1">
          <a:blip r:embed="rId3">
            <a:alphaModFix/>
          </a:blip>
          <a:srcRect b="0" l="1250" r="1527" t="1839"/>
          <a:stretch/>
        </p:blipFill>
        <p:spPr>
          <a:xfrm>
            <a:off x="114300" y="287555"/>
            <a:ext cx="8890000" cy="6201113"/>
          </a:xfrm>
          <a:prstGeom prst="rect">
            <a:avLst/>
          </a:prstGeom>
          <a:noFill/>
          <a:ln>
            <a:noFill/>
          </a:ln>
        </p:spPr>
      </p:pic>
      <p:sp>
        <p:nvSpPr>
          <p:cNvPr id="222" name="Google Shape;222;p13"/>
          <p:cNvSpPr txBox="1"/>
          <p:nvPr/>
        </p:nvSpPr>
        <p:spPr>
          <a:xfrm>
            <a:off x="6794252" y="6488668"/>
            <a:ext cx="22322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Quesada </a:t>
            </a:r>
            <a:r>
              <a:rPr i="1"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et al. </a:t>
            </a: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(UMA)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13"/>
          <p:cNvSpPr txBox="1"/>
          <p:nvPr>
            <p:ph type="title"/>
          </p:nvPr>
        </p:nvSpPr>
        <p:spPr>
          <a:xfrm>
            <a:off x="115044" y="116632"/>
            <a:ext cx="3232820" cy="136815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Calibri"/>
              <a:buNone/>
            </a:pPr>
            <a:r>
              <a:rPr lang="en-GB">
                <a:solidFill>
                  <a:schemeClr val="lt1"/>
                </a:solidFill>
              </a:rPr>
              <a:t>La topografía del Estrecho</a:t>
            </a:r>
            <a:endParaRPr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" name="Google Shape;228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6244" y="3399210"/>
            <a:ext cx="8091512" cy="3486174"/>
          </a:xfrm>
          <a:prstGeom prst="rect">
            <a:avLst/>
          </a:prstGeom>
          <a:noFill/>
          <a:ln>
            <a:noFill/>
          </a:ln>
        </p:spPr>
      </p:pic>
      <p:sp>
        <p:nvSpPr>
          <p:cNvPr id="229" name="Google Shape;229;p14"/>
          <p:cNvSpPr txBox="1"/>
          <p:nvPr/>
        </p:nvSpPr>
        <p:spPr>
          <a:xfrm>
            <a:off x="4644008" y="6041558"/>
            <a:ext cx="388843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Gómez </a:t>
            </a:r>
            <a:r>
              <a:rPr i="1"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et al.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(2000)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14"/>
          <p:cNvSpPr/>
          <p:nvPr/>
        </p:nvSpPr>
        <p:spPr>
          <a:xfrm>
            <a:off x="0" y="3455289"/>
            <a:ext cx="9144000" cy="45719"/>
          </a:xfrm>
          <a:prstGeom prst="rect">
            <a:avLst/>
          </a:prstGeom>
          <a:solidFill>
            <a:schemeClr val="dk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1" name="Google Shape;231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9253" y="0"/>
            <a:ext cx="4701035" cy="33992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14"/>
          <p:cNvPicPr preferRelativeResize="0"/>
          <p:nvPr/>
        </p:nvPicPr>
        <p:blipFill rotWithShape="1">
          <a:blip r:embed="rId5">
            <a:alphaModFix/>
          </a:blip>
          <a:srcRect b="18570" l="4179" r="14742" t="9056"/>
          <a:stretch/>
        </p:blipFill>
        <p:spPr>
          <a:xfrm>
            <a:off x="4691783" y="0"/>
            <a:ext cx="4457878" cy="3399210"/>
          </a:xfrm>
          <a:prstGeom prst="rect">
            <a:avLst/>
          </a:prstGeom>
          <a:noFill/>
          <a:ln>
            <a:noFill/>
          </a:ln>
        </p:spPr>
      </p:pic>
      <p:sp>
        <p:nvSpPr>
          <p:cNvPr id="233" name="Google Shape;233;p14"/>
          <p:cNvSpPr txBox="1"/>
          <p:nvPr/>
        </p:nvSpPr>
        <p:spPr>
          <a:xfrm>
            <a:off x="6084168" y="3059668"/>
            <a:ext cx="22322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Quesada </a:t>
            </a:r>
            <a:r>
              <a:rPr i="1"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et al. </a:t>
            </a: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(UMA)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pecial Features of ASAR" id="238" name="Google Shape;238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5576" y="0"/>
            <a:ext cx="769716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9" name="Google Shape;239;p15"/>
          <p:cNvSpPr/>
          <p:nvPr/>
        </p:nvSpPr>
        <p:spPr>
          <a:xfrm>
            <a:off x="5364088" y="260648"/>
            <a:ext cx="4878288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Canadian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Space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Agency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GB">
                <a:solidFill>
                  <a:schemeClr val="lt1"/>
                </a:solidFill>
              </a:rPr>
              <a:t>video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45" name="Google Shape;245;p16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397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251" name="Google Shape;251;p17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397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  <p:pic>
        <p:nvPicPr>
          <p:cNvPr descr="Imagen relacionada" id="252" name="Google Shape;252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387424"/>
            <a:ext cx="9252520" cy="351106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n relacionada" id="253" name="Google Shape;253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2974023"/>
            <a:ext cx="9144000" cy="4127385"/>
          </a:xfrm>
          <a:prstGeom prst="rect">
            <a:avLst/>
          </a:prstGeom>
          <a:noFill/>
          <a:ln>
            <a:noFill/>
          </a:ln>
        </p:spPr>
      </p:pic>
      <p:sp>
        <p:nvSpPr>
          <p:cNvPr id="254" name="Google Shape;254;p17"/>
          <p:cNvSpPr/>
          <p:nvPr/>
        </p:nvSpPr>
        <p:spPr>
          <a:xfrm>
            <a:off x="4716016" y="3645024"/>
            <a:ext cx="1584176" cy="288032"/>
          </a:xfrm>
          <a:prstGeom prst="ellipse">
            <a:avLst/>
          </a:prstGeom>
          <a:noFill/>
          <a:ln cap="flat" cmpd="sng" w="254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17"/>
          <p:cNvSpPr/>
          <p:nvPr/>
        </p:nvSpPr>
        <p:spPr>
          <a:xfrm>
            <a:off x="8028384" y="4653136"/>
            <a:ext cx="936104" cy="72008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17"/>
          <p:cNvSpPr/>
          <p:nvPr/>
        </p:nvSpPr>
        <p:spPr>
          <a:xfrm>
            <a:off x="7812360" y="3429000"/>
            <a:ext cx="684076" cy="720080"/>
          </a:xfrm>
          <a:prstGeom prst="leftArrow">
            <a:avLst>
              <a:gd fmla="val 50000" name="adj1"/>
              <a:gd fmla="val 50000" name="adj2"/>
            </a:avLst>
          </a:prstGeom>
          <a:solidFill>
            <a:srgbClr val="FFFF00"/>
          </a:solidFill>
          <a:ln cap="flat" cmpd="sng" w="25400">
            <a:solidFill>
              <a:srgbClr val="FFC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262" name="Google Shape;262;p18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397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  <p:pic>
        <p:nvPicPr>
          <p:cNvPr descr="Figure 3" id="263" name="Google Shape;263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9512" y="-7640"/>
            <a:ext cx="8604448" cy="6913751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p18"/>
          <p:cNvSpPr/>
          <p:nvPr/>
        </p:nvSpPr>
        <p:spPr>
          <a:xfrm>
            <a:off x="7452320" y="4923732"/>
            <a:ext cx="1116124" cy="972108"/>
          </a:xfrm>
          <a:prstGeom prst="ellipse">
            <a:avLst/>
          </a:prstGeom>
          <a:noFill/>
          <a:ln cap="flat" cmpd="sng" w="254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270" name="Google Shape;270;p19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397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  <p:pic>
        <p:nvPicPr>
          <p:cNvPr id="271" name="Google Shape;271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1"/>
            <a:ext cx="9144000" cy="6849865"/>
          </a:xfrm>
          <a:prstGeom prst="rect">
            <a:avLst/>
          </a:prstGeom>
          <a:noFill/>
          <a:ln>
            <a:noFill/>
          </a:ln>
        </p:spPr>
      </p:pic>
      <p:sp>
        <p:nvSpPr>
          <p:cNvPr id="272" name="Google Shape;272;p19"/>
          <p:cNvSpPr/>
          <p:nvPr/>
        </p:nvSpPr>
        <p:spPr>
          <a:xfrm>
            <a:off x="2411760" y="4365104"/>
            <a:ext cx="720080" cy="432048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accent2"/>
          </a:solidFill>
          <a:ln cap="flat" cmpd="sng" w="25400">
            <a:solidFill>
              <a:srgbClr val="8C3A3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19"/>
          <p:cNvSpPr/>
          <p:nvPr/>
        </p:nvSpPr>
        <p:spPr>
          <a:xfrm rot="10800000">
            <a:off x="5364088" y="3484859"/>
            <a:ext cx="720080" cy="432048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accent2"/>
          </a:solidFill>
          <a:ln cap="flat" cmpd="sng" w="25400">
            <a:solidFill>
              <a:srgbClr val="8C3A3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19"/>
          <p:cNvSpPr/>
          <p:nvPr/>
        </p:nvSpPr>
        <p:spPr>
          <a:xfrm rot="-8369005">
            <a:off x="4409989" y="1086652"/>
            <a:ext cx="720080" cy="432048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accent2"/>
          </a:solidFill>
          <a:ln cap="flat" cmpd="sng" w="25400">
            <a:solidFill>
              <a:srgbClr val="8C3A3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5" name="Google Shape;275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787627" y="4333627"/>
            <a:ext cx="3200400" cy="1809750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p19"/>
          <p:cNvSpPr txBox="1"/>
          <p:nvPr/>
        </p:nvSpPr>
        <p:spPr>
          <a:xfrm>
            <a:off x="0" y="6488668"/>
            <a:ext cx="22322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Quesada </a:t>
            </a:r>
            <a:r>
              <a:rPr i="1"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et al. </a:t>
            </a: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(UMA)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1" name="Google Shape;281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417" y="0"/>
            <a:ext cx="4241516" cy="2763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flipH="1">
            <a:off x="5320823" y="19051"/>
            <a:ext cx="3097690" cy="2744910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p20"/>
          <p:cNvSpPr txBox="1"/>
          <p:nvPr/>
        </p:nvSpPr>
        <p:spPr>
          <a:xfrm>
            <a:off x="3491880" y="2402689"/>
            <a:ext cx="194421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Cocito </a:t>
            </a:r>
            <a:r>
              <a:rPr i="1"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et al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(1997)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20"/>
          <p:cNvSpPr/>
          <p:nvPr/>
        </p:nvSpPr>
        <p:spPr>
          <a:xfrm>
            <a:off x="0" y="3068960"/>
            <a:ext cx="9144000" cy="45719"/>
          </a:xfrm>
          <a:prstGeom prst="rect">
            <a:avLst/>
          </a:prstGeom>
          <a:solidFill>
            <a:schemeClr val="dk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5" name="Google Shape;285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918273" y="3115385"/>
            <a:ext cx="4118223" cy="374261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2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36773" y="3140968"/>
            <a:ext cx="3512663" cy="3645024"/>
          </a:xfrm>
          <a:prstGeom prst="rect">
            <a:avLst/>
          </a:prstGeom>
          <a:noFill/>
          <a:ln>
            <a:noFill/>
          </a:ln>
        </p:spPr>
      </p:pic>
      <p:sp>
        <p:nvSpPr>
          <p:cNvPr id="287" name="Google Shape;287;p20"/>
          <p:cNvSpPr txBox="1"/>
          <p:nvPr/>
        </p:nvSpPr>
        <p:spPr>
          <a:xfrm>
            <a:off x="2251901" y="6124654"/>
            <a:ext cx="402406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Mortensen &amp; Buhl-Mortensen (2004)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2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Calibri"/>
              <a:buNone/>
            </a:pPr>
            <a:r>
              <a:rPr b="1" lang="en-GB">
                <a:solidFill>
                  <a:srgbClr val="FFFF00"/>
                </a:solidFill>
              </a:rPr>
              <a:t>MÁS INFORMACIÓN (Básico)</a:t>
            </a:r>
            <a:endParaRPr b="1">
              <a:solidFill>
                <a:srgbClr val="FFFF00"/>
              </a:solidFill>
            </a:endParaRPr>
          </a:p>
        </p:txBody>
      </p:sp>
      <p:sp>
        <p:nvSpPr>
          <p:cNvPr id="293" name="Google Shape;293;p21"/>
          <p:cNvSpPr txBox="1"/>
          <p:nvPr>
            <p:ph idx="1" type="body"/>
          </p:nvPr>
        </p:nvSpPr>
        <p:spPr>
          <a:xfrm>
            <a:off x="323528" y="1600200"/>
            <a:ext cx="8568952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7500" lnSpcReduction="20000"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77777"/>
              <a:buChar char="•"/>
            </a:pPr>
            <a:r>
              <a:rPr lang="en-GB" u="sng">
                <a:solidFill>
                  <a:schemeClr val="lt1"/>
                </a:solidFill>
              </a:rPr>
              <a:t>Efecto Coriolis</a:t>
            </a:r>
            <a:r>
              <a:rPr lang="en-GB">
                <a:solidFill>
                  <a:schemeClr val="lt1"/>
                </a:solidFill>
              </a:rPr>
              <a:t> [ES] </a:t>
            </a:r>
            <a:r>
              <a:rPr lang="en-GB" sz="1800" u="sng">
                <a:solidFill>
                  <a:schemeClr val="lt1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https://www.youtube.com/watch?v=20iagayIrDs</a:t>
            </a:r>
            <a:endParaRPr sz="1800">
              <a:solidFill>
                <a:schemeClr val="lt1"/>
              </a:solidFill>
            </a:endParaRPr>
          </a:p>
          <a:p>
            <a:pPr indent="0" lvl="6" marL="2743200" rtl="0" algn="l">
              <a:spcBef>
                <a:spcPts val="496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lang="en-GB" sz="3200">
                <a:solidFill>
                  <a:schemeClr val="lt1"/>
                </a:solidFill>
              </a:rPr>
              <a:t>[ES] </a:t>
            </a:r>
            <a:r>
              <a:rPr lang="en-GB" sz="1800" u="sng">
                <a:solidFill>
                  <a:schemeClr val="lt1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https://www.youtube.com/watch?v=Y-12Key2W_w</a:t>
            </a:r>
            <a:endParaRPr u="sng">
              <a:solidFill>
                <a:schemeClr val="lt1"/>
              </a:solidFill>
              <a:hlinkClick r:id="rId5">
                <a:extLst>
                  <a:ext uri="{A12FA001-AC4F-418D-AE19-62706E023703}">
                    <ahyp:hlinkClr val="tx"/>
                  </a:ext>
                </a:extLst>
              </a:hlinkClick>
            </a:endParaRPr>
          </a:p>
          <a:p>
            <a:pPr indent="-185420" lvl="0" marL="342900" rtl="0" algn="l"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  <a:p>
            <a:pPr indent="-185420" lvl="0" marL="342900" rtl="0" algn="l"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  <a:p>
            <a:pPr indent="-185420" lvl="0" marL="342900" rtl="0" algn="l"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  <a:p>
            <a:pPr indent="-342900" lvl="0" marL="342900" rtl="0" algn="l">
              <a:spcBef>
                <a:spcPts val="496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en-GB">
                <a:solidFill>
                  <a:schemeClr val="lt1"/>
                </a:solidFill>
              </a:rPr>
              <a:t>https://www.youtube.com/watch?v=BemsLUldVAo</a:t>
            </a:r>
            <a:endParaRPr>
              <a:solidFill>
                <a:schemeClr val="lt1"/>
              </a:solidFill>
            </a:endParaRPr>
          </a:p>
          <a:p>
            <a:pPr indent="-185420" lvl="0" marL="342900" rtl="0" algn="l"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u="sng">
              <a:solidFill>
                <a:schemeClr val="lt1"/>
              </a:solidFill>
            </a:endParaRPr>
          </a:p>
          <a:p>
            <a:pPr indent="-342900" lvl="0" marL="342900" rtl="0" algn="l">
              <a:spcBef>
                <a:spcPts val="496"/>
              </a:spcBef>
              <a:spcAft>
                <a:spcPts val="0"/>
              </a:spcAft>
              <a:buClr>
                <a:schemeClr val="lt1"/>
              </a:buClr>
              <a:buSzPct val="177777"/>
              <a:buChar char="•"/>
            </a:pPr>
            <a:r>
              <a:rPr lang="en-GB" u="sng">
                <a:solidFill>
                  <a:schemeClr val="lt1"/>
                </a:solidFill>
              </a:rPr>
              <a:t>El Jet-Stream</a:t>
            </a:r>
            <a:r>
              <a:rPr lang="en-GB">
                <a:solidFill>
                  <a:schemeClr val="lt1"/>
                </a:solidFill>
              </a:rPr>
              <a:t> [ES] </a:t>
            </a:r>
            <a:r>
              <a:rPr lang="en-GB" sz="1800" u="sng">
                <a:solidFill>
                  <a:schemeClr val="lt1"/>
                </a:solidFill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https://www.youtube.com/watch?v=_PTfAXHYSYg</a:t>
            </a:r>
            <a:endParaRPr sz="1800">
              <a:solidFill>
                <a:schemeClr val="lt1"/>
              </a:solidFill>
            </a:endParaRPr>
          </a:p>
          <a:p>
            <a:pPr indent="-185420" lvl="0" marL="342900" rtl="0" algn="l"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u="sng">
              <a:solidFill>
                <a:schemeClr val="lt1"/>
              </a:solidFill>
            </a:endParaRPr>
          </a:p>
          <a:p>
            <a:pPr indent="-342900" lvl="0" marL="342900" rtl="0" algn="l">
              <a:spcBef>
                <a:spcPts val="496"/>
              </a:spcBef>
              <a:spcAft>
                <a:spcPts val="0"/>
              </a:spcAft>
              <a:buClr>
                <a:schemeClr val="lt1"/>
              </a:buClr>
              <a:buSzPct val="266666"/>
              <a:buChar char="•"/>
            </a:pPr>
            <a:r>
              <a:rPr lang="en-GB" u="sng">
                <a:solidFill>
                  <a:schemeClr val="lt1"/>
                </a:solidFill>
              </a:rPr>
              <a:t>Corrientes termohalinas</a:t>
            </a:r>
            <a:r>
              <a:rPr lang="en-GB">
                <a:solidFill>
                  <a:schemeClr val="lt1"/>
                </a:solidFill>
              </a:rPr>
              <a:t> [ES] </a:t>
            </a:r>
            <a:r>
              <a:rPr lang="en-GB" sz="1200" u="sng">
                <a:solidFill>
                  <a:schemeClr val="lt1"/>
                </a:solidFill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https://www.youtube.com/watch?v=z654Plpb_uo</a:t>
            </a:r>
            <a:r>
              <a:rPr lang="en-GB" sz="1200">
                <a:solidFill>
                  <a:schemeClr val="lt1"/>
                </a:solidFill>
              </a:rPr>
              <a:t> </a:t>
            </a:r>
            <a:r>
              <a:rPr lang="en-GB">
                <a:solidFill>
                  <a:schemeClr val="lt1"/>
                </a:solidFill>
              </a:rPr>
              <a:t>[ES] </a:t>
            </a:r>
            <a:r>
              <a:rPr lang="en-GB" sz="1200" u="sng">
                <a:solidFill>
                  <a:schemeClr val="lt1"/>
                </a:solidFill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https://www.youtube.com/watch?v=-JSXT-Ntgl8</a:t>
            </a:r>
            <a:r>
              <a:rPr lang="en-GB" sz="1200">
                <a:solidFill>
                  <a:schemeClr val="lt1"/>
                </a:solidFill>
              </a:rPr>
              <a:t>  </a:t>
            </a:r>
            <a:r>
              <a:rPr lang="en-GB">
                <a:solidFill>
                  <a:schemeClr val="lt1"/>
                </a:solidFill>
              </a:rPr>
              <a:t>[ES] </a:t>
            </a:r>
            <a:r>
              <a:rPr lang="en-GB" sz="1200" u="sng">
                <a:solidFill>
                  <a:schemeClr val="lt1"/>
                </a:solidFill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https://www.youtube.com/watch?v=gGokilNBBb4</a:t>
            </a:r>
            <a:r>
              <a:rPr lang="en-GB" sz="1200">
                <a:solidFill>
                  <a:schemeClr val="lt1"/>
                </a:solidFill>
              </a:rPr>
              <a:t>  </a:t>
            </a:r>
            <a:r>
              <a:rPr lang="en-GB">
                <a:solidFill>
                  <a:schemeClr val="lt1"/>
                </a:solidFill>
              </a:rPr>
              <a:t>[EN] </a:t>
            </a:r>
            <a:r>
              <a:rPr lang="en-GB" sz="1100" u="sng">
                <a:solidFill>
                  <a:schemeClr val="lt1"/>
                </a:solidFill>
                <a:hlinkClick r:id="rId10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https://www.youtube.com/watch?v=3niR_-Kv4SM</a:t>
            </a:r>
            <a:r>
              <a:rPr lang="en-GB" sz="1100">
                <a:solidFill>
                  <a:schemeClr val="lt1"/>
                </a:solidFill>
              </a:rPr>
              <a:t> </a:t>
            </a:r>
            <a:r>
              <a:rPr lang="en-GB">
                <a:solidFill>
                  <a:schemeClr val="lt1"/>
                </a:solidFill>
              </a:rPr>
              <a:t>[EN] </a:t>
            </a:r>
            <a:r>
              <a:rPr lang="en-GB" sz="1200" u="sng">
                <a:solidFill>
                  <a:schemeClr val="lt1"/>
                </a:solidFill>
                <a:hlinkClick r:id="rId11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https://www.youtube.com/watch?v=UuGrBhK2c7U</a:t>
            </a:r>
            <a:endParaRPr sz="120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Tema de Offic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ema de Offic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2018-01-30T14:34:23Z</dcterms:created>
  <dc:creator>Juan_Sempere_Valverde</dc:creator>
</cp:coreProperties>
</file>