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3"/>
  </p:notesMasterIdLst>
  <p:sldIdLst>
    <p:sldId id="256" r:id="rId2"/>
    <p:sldId id="320" r:id="rId3"/>
    <p:sldId id="311" r:id="rId4"/>
    <p:sldId id="319" r:id="rId5"/>
    <p:sldId id="332" r:id="rId6"/>
    <p:sldId id="334" r:id="rId7"/>
    <p:sldId id="333" r:id="rId8"/>
    <p:sldId id="335" r:id="rId9"/>
    <p:sldId id="336" r:id="rId10"/>
    <p:sldId id="267" r:id="rId11"/>
    <p:sldId id="309" r:id="rId12"/>
    <p:sldId id="330" r:id="rId13"/>
    <p:sldId id="307" r:id="rId14"/>
    <p:sldId id="271" r:id="rId15"/>
    <p:sldId id="337" r:id="rId16"/>
    <p:sldId id="272" r:id="rId17"/>
    <p:sldId id="273" r:id="rId18"/>
    <p:sldId id="274" r:id="rId19"/>
    <p:sldId id="323" r:id="rId20"/>
    <p:sldId id="328" r:id="rId21"/>
    <p:sldId id="326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91"/>
    <p:restoredTop sz="94615"/>
  </p:normalViewPr>
  <p:slideViewPr>
    <p:cSldViewPr>
      <p:cViewPr>
        <p:scale>
          <a:sx n="50" d="100"/>
          <a:sy n="50" d="100"/>
        </p:scale>
        <p:origin x="-216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4C0E3D-80F7-4619-8889-01B68241E653}" type="datetimeFigureOut">
              <a:rPr lang="es-ES" smtClean="0"/>
              <a:pPr/>
              <a:t>22/04/2017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67BA92-F9F3-4D32-96A1-2AB631D4BF1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2670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67BA92-F9F3-4D32-96A1-2AB631D4BF1F}" type="slidenum">
              <a:rPr lang="es-ES" smtClean="0"/>
              <a:pPr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1797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D717-A8A8-4E07-85B1-A0202A529F6A}" type="datetime1">
              <a:rPr lang="en-US" smtClean="0"/>
              <a:pPr/>
              <a:t>4/22/2017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C69B1-D787-4DCD-B5B7-34167041337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40A3A-04D6-4F9B-A4FA-B2057BDD91C8}" type="datetime1">
              <a:rPr lang="en-US" smtClean="0"/>
              <a:pPr/>
              <a:t>4/22/2017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C69B1-D787-4DCD-B5B7-34167041337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38BD-A427-42BC-A8D8-A18E5FBB01DF}" type="datetime1">
              <a:rPr lang="en-US" smtClean="0"/>
              <a:pPr/>
              <a:t>4/22/2017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C69B1-D787-4DCD-B5B7-34167041337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630EA-F05B-4E89-A00F-A294BAA102F9}" type="datetime1">
              <a:rPr lang="en-US" smtClean="0"/>
              <a:pPr/>
              <a:t>4/22/2017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C69B1-D787-4DCD-B5B7-34167041337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5D357-4C82-411B-B82C-69343F4B0A0F}" type="datetime1">
              <a:rPr lang="en-US" smtClean="0"/>
              <a:pPr/>
              <a:t>4/22/2017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C69B1-D787-4DCD-B5B7-34167041337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B98C-8CFF-41C2-A288-9E9705B93B67}" type="datetime1">
              <a:rPr lang="en-US" smtClean="0"/>
              <a:pPr/>
              <a:t>4/22/2017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C69B1-D787-4DCD-B5B7-34167041337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BFD96-B449-4B98-9BFA-E8883D0E0799}" type="datetime1">
              <a:rPr lang="en-US" smtClean="0"/>
              <a:pPr/>
              <a:t>4/22/2017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C69B1-D787-4DCD-B5B7-34167041337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48A1-72E4-4A06-9A25-02C7DA38A322}" type="datetime1">
              <a:rPr lang="en-US" smtClean="0"/>
              <a:pPr/>
              <a:t>4/22/2017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C69B1-D787-4DCD-B5B7-34167041337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A2FC-8A68-4132-85A1-44C9ABA09F3F}" type="datetime1">
              <a:rPr lang="en-US" smtClean="0"/>
              <a:pPr/>
              <a:t>4/22/2017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C69B1-D787-4DCD-B5B7-34167041337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B7C4-19B2-45F3-9707-B903D0E48E46}" type="datetime1">
              <a:rPr lang="en-US" smtClean="0"/>
              <a:pPr/>
              <a:t>4/22/2017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C69B1-D787-4DCD-B5B7-34167041337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4FCD3-C66D-4665-BA4E-5B185C914AE6}" type="datetime1">
              <a:rPr lang="en-US" smtClean="0"/>
              <a:pPr/>
              <a:t>4/22/2017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C69B1-D787-4DCD-B5B7-34167041337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1528BF-B06A-496A-A867-0CBC914E6CA2}" type="datetime1">
              <a:rPr lang="en-US" smtClean="0"/>
              <a:pPr/>
              <a:t>4/22/2017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C69B1-D787-4DCD-B5B7-34167041337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1" descr="D:\JAVIÉ int\Sea-Art\O. Buceadores\P5300472.JPG"/>
          <p:cNvPicPr>
            <a:picLocks noChangeAspect="1" noChangeArrowheads="1"/>
          </p:cNvPicPr>
          <p:nvPr/>
        </p:nvPicPr>
        <p:blipFill>
          <a:blip r:embed="rId3" cstate="print">
            <a:lum bright="30000"/>
          </a:blip>
          <a:srcRect l="14338" t="21024" r="-348" b="45583"/>
          <a:stretch>
            <a:fillRect/>
          </a:stretch>
        </p:blipFill>
        <p:spPr bwMode="auto">
          <a:xfrm>
            <a:off x="-36512" y="-27384"/>
            <a:ext cx="9241670" cy="478419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707904" y="-171400"/>
            <a:ext cx="5400600" cy="4536504"/>
          </a:xfrm>
        </p:spPr>
        <p:txBody>
          <a:bodyPr>
            <a:normAutofit/>
          </a:bodyPr>
          <a:lstStyle/>
          <a:p>
            <a:r>
              <a:rPr lang="en-US" sz="5400" b="1" dirty="0" smtClean="0"/>
              <a:t>Buceo </a:t>
            </a:r>
            <a:r>
              <a:rPr lang="es-ES" sz="5400" b="1" dirty="0" smtClean="0"/>
              <a:t>ambiental:</a:t>
            </a:r>
            <a:br>
              <a:rPr lang="es-ES" sz="5400" b="1" dirty="0" smtClean="0"/>
            </a:br>
            <a:r>
              <a:rPr lang="es-ES" b="1" dirty="0" smtClean="0"/>
              <a:t>“</a:t>
            </a:r>
            <a:r>
              <a:rPr lang="es-ES" sz="4000" b="1" dirty="0" smtClean="0"/>
              <a:t>Conservación  recreativa” del litoral con participación ciudadana.</a:t>
            </a:r>
            <a:endParaRPr lang="es-ES" b="1" dirty="0"/>
          </a:p>
        </p:txBody>
      </p:sp>
      <p:pic>
        <p:nvPicPr>
          <p:cNvPr id="4" name="Picture 5" descr="C:\Documents and Settings\alumno\Escritorio\CUASS\LOGO y Diseños\Logos\cuass logo o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797152"/>
            <a:ext cx="1034232" cy="1055730"/>
          </a:xfrm>
          <a:prstGeom prst="rect">
            <a:avLst/>
          </a:prstGeom>
          <a:noFill/>
        </p:spPr>
      </p:pic>
      <p:pic>
        <p:nvPicPr>
          <p:cNvPr id="5" name="Picture 4" descr="D:\JAVIÉ int\BIO. MARINA\MedPAN\logos etc\LOGO LBM.JPG"/>
          <p:cNvPicPr>
            <a:picLocks noChangeAspect="1" noChangeArrowheads="1"/>
          </p:cNvPicPr>
          <p:nvPr/>
        </p:nvPicPr>
        <p:blipFill>
          <a:blip r:embed="rId5" cstate="print"/>
          <a:srcRect l="17109" r="12553" b="16772"/>
          <a:stretch>
            <a:fillRect/>
          </a:stretch>
        </p:blipFill>
        <p:spPr bwMode="auto">
          <a:xfrm>
            <a:off x="1835696" y="4797152"/>
            <a:ext cx="5328591" cy="936104"/>
          </a:xfrm>
          <a:prstGeom prst="rect">
            <a:avLst/>
          </a:prstGeom>
          <a:noFill/>
        </p:spPr>
      </p:pic>
      <p:pic>
        <p:nvPicPr>
          <p:cNvPr id="6" name="Picture 2" descr="https://pbs.twimg.com/profile_images/437680313888538625/SF3WTvfS.png"/>
          <p:cNvPicPr>
            <a:picLocks noChangeAspect="1" noChangeArrowheads="1"/>
          </p:cNvPicPr>
          <p:nvPr/>
        </p:nvPicPr>
        <p:blipFill>
          <a:blip r:embed="rId6" cstate="print"/>
          <a:srcRect t="24490" b="24490"/>
          <a:stretch>
            <a:fillRect/>
          </a:stretch>
        </p:blipFill>
        <p:spPr bwMode="auto">
          <a:xfrm>
            <a:off x="7198853" y="4797152"/>
            <a:ext cx="1693627" cy="864096"/>
          </a:xfrm>
          <a:prstGeom prst="rect">
            <a:avLst/>
          </a:prstGeom>
          <a:noFill/>
        </p:spPr>
      </p:pic>
      <p:pic>
        <p:nvPicPr>
          <p:cNvPr id="30721" name="Picture 1" descr="D:\JAVIÉ int\BIO. MARINA\logos etc\BGMP_Socio-0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056" y="5661248"/>
            <a:ext cx="1068710" cy="1068710"/>
          </a:xfrm>
          <a:prstGeom prst="rect">
            <a:avLst/>
          </a:prstGeom>
          <a:noFill/>
        </p:spPr>
      </p:pic>
      <p:sp>
        <p:nvSpPr>
          <p:cNvPr id="30724" name="AutoShape 4" descr="data:image/jpeg;base64,/9j/4AAQSkZJRgABAQAAAQABAAD/2wCEAAkGBxQTEhUUExQWFBUUGB4ZFxgUGBYXHBwYFhcXGB0YGBcZHiggGRwlGx8YITEiJSksLi4uGB8zODMsNygtLi0BCgoKDg0OGhAQGCwmICQrLCwsLS8sLCwsLCwsLCwsLCwsLSwsLCwsLCwsLCwsNywsLCwsKywsLCs3LCwsNzcsN//AABEIAHgAaAMBIgACEQEDEQH/xAAbAAACAgMBAAAAAAAAAAAAAAAABgEFAgQHA//EAEEQAAEDAgQDBgMEBQwDAAAAAAECAxEAIQQFEjEGQVETImFxgZEyocFCUrHRFCOT4fAVMzRDU1RiY3KCktIHFiT/xAAaAQACAwEBAAAAAAAAAAAAAAAAAwECBQQG/8QAIxEAAgIBBAICAwAAAAAAAAAAAAECAxEEEiExBUETURQiMv/aAAwDAQACEQMRAD8A7VNE1FFAEzRNRVPxLm/6O3b412T9T6VDeFkvXBzkoozzjPm8PZRKl8kp39elKeL4wfV8OlA8O8fc1QnUtRN1KNzzJNezOAWVBJSoAneK5pWyfRv1aCmpfvyzcTxHiQZ7Q+wqzwPGrqT+sSFjqO6fyNZpw6EJskAATtO3Oqp/N0/ZbHmqPwioUmvZLqqt4UDoOWZm2+nU2qeoNiPMVtaRXJ8FmC2nO0SYVPofA+FdOyzHJebS4nmNuh5inwnuMrWaN0PK6ZtAVlNRRTDhJBorEiigCaKKKACuccY4orxKhybASPxNdHrl/EjZGKdn70+4FJufBp+KSd3P0eGV4pSFd1OrVbx9DTQk+lUnDaEysqUlEAXWQBc9T6Uyv5U9AKOzIiSVKMedhcUuEXg7dXZFT2vg03EagR1Ee9K2KwS0G4MdRtVr2anFQnGYYk7JS8n5RW0tnEMXeTrRzWm8eJ8KJQftE03RhwpJiwab/wDx/iTLrZ2sofgfpSxjcQpSjKtQm1X/AAAj9c4eiI91fuqK/wChuuW7Ttse6KKK6zzJBNFCtj5UUATRUE0nZ9xGVyhqydirr5dBVZTUexdliguRmxeast2WsA9Nz7CkXizEtOuJcaJMiFSCNtj/AB0qvFBFc0rXLgppvISqtUscGeSLHaaSJCxF4PjtT9lqUjCkJAASlYAGwgGwrnCQUKChyM10Hh7vYQx9rXHqVVel+je1067oqyDzk5VhMG2WkAtoI0JsUj7orqHBjpXhQlVwklAm/dta/halHL+FnylCDoBCQD30m4AHLerjGZyrCNfo2HacW4JBdcQpDaSd1SR3z0A96ZVCbmR5DUU/ElF8iy6x33Akd1Li0jyStSR+FNHCWMZYQrWohazexgAbX9/el3BsBtCUAk6REncnmfU17CtKOhrXPsxrvLXWR2Po6VhsWhwShQV5Gvaub4ZCwpJTqSZsYNvE2pwyfNlLPZup0r2B2Co6eNJtoceuRVd6lwy3VsaKk0VznQL3GOPKGw2ndyZ/0iPxNL+WYVtxJkd5O8GLHnWxxiqcRHRI+tVuW4nQsE7Gx9edcdjzIz7J5s5LP+R2yLFVauIydQuk6vCINXRbG4seo/i9RrI+LbqPqKoXdcWuhTI+VPXD4/8Ai/2r+tK+fNAKSofaBnzEU15A2f0QCLlKo9Zim09hRmMmjluV5Hhw2mGUXSm8CTYV0HhLElaFsOS4kCU6zqMbFJJueW9KGFaKUoSoEKCQCDYyAOVOvCmBLYW6sadQETaEi5JnYVpVzUqee8kVynKzkoM7wYafUhNxAUPJUwPcGsksOoSnQFDVOqBeQfeIrzdzFOKxTjrZ7mkNtK+8UajqHgSSAfCowmKMlKlGF8yTIPI12wctiyKmkpPBl2T/APmeZJHzJrxxDp1A6pKYggzccxXm8FAkKJkGDJJrCrpFMnQ8sxnashfMi/mN6KquDly04OireqaisyyKjJo063mKZX8a4eHUL5LTHqn9xFLldIzjLw+0UGx3SehrnuKwym1FK0lJHX8R1FZ9scPJw6itqWTfy/NdI0ruBsdyKsDmbUfF8jS3RShcbpJFk/mK5lhQSUggFSAqxINgfKvL/wBgx394R+xT/wBq0gflXqlhS1aUAqJuAL7/AJVeM5LolWT9GynPcbP9IR+xT+daWOLz/dffcdQf6uyUHwKUi/kSaY8bw0pDKVJ7yx8YF5n7vlVTg2iTyG4EkC/L51t6RR+NN9lpfIuGQ1gXBEIKY22EdIr3xmDJ78BOr4gSAArn7714qwSpuUTzlafzrFxIQkpkKKonTcCJ511ctizHEuaj1gAE9SBE15UVv5Tlan1AAEJ+0qNvAeNTKSissIpyeEM3CGH0syftqn0FhRVyy2EgJAgCwHgKKyJvdJs04R2rBlWlmWVtviFi42ULEetb0VFVaz2WaUuGJeL4TdT8CkrHj3T+VaJ4fxH9mfcfnXQqxQsGYIMWMEGD0PSlOmLEPTQEvC8KOqPfKUD/AJH2FM2V5Q2wO6JVzUd/3VYVihYOxB5WIN+lqtGtIvCmMejKqbNOHm3TqSezV1At6irdLgMwQYsYIMHoY2rKmxk4vKLyipLkSMXw9iASYC55gi/oa8EZBiCf5sjzIp9Ji3WoUsCJIE2EkXPQdaetVMT+NEV8Dwod3Vx/hT9VUy4bDpbSEoASB0r1qCodRelTtlPsbCuMeiRRQKKWXEbjHBpdx7CEpZU4phyUu8wFNxt9qNceteGL4ndYceZahwNNuhtCh3gWEtaZAOpUgqN99Nhan8pG8XqAgTMCaupL2VwI2a8SOtAFOJacQpp8pcSkQXGg0ptPQqOpdh93zrXxeOh5xbbyWgrEYYuKTpiFtKBKuUTG/hT2p9sEJJSLxBt3rW87/OsDjGrjUmeYjy39x71O5fRO1iUri97U8EqQqEqKZSAUaXw2VFIJMJQdRneJsK38lxvZ4bHrYKX1tuuLSEgQs6EkWT1M7b0yjHMz8aJInxI+tZNY1qQlKkydgLeVQ5L0g2sQWM5U26+pp1tztV4cOOjQlKQpp2VTdI7wCZPUVbcVPhzLW1vlrUVtXk6CrtACRMEgifSaZ2sWyohIUglQBAEXCpjwvB9jWaMW2oGFJITv4ctvORRuQbWc7wOYFotaAhxSHcWGhEpMISsDDk3CJITF9oreezftVNJccQ6EPYZaXQAkBburW0OQIAHiAq9Of6ez99NvoCbW6A+1S1imiLFJEjlzUSBy3Jmp3L6I2sSRxY+GipSkai0HHRpuwrtQgtkE3VpJgKi6eleTmeKBafW624sYbEqSUpC9GhbemAlV1EHvX+z4U843AtvJKFiYUDaxC0wQZHMWNZYHL0NAhA+JRUSbkqO5JPpRujjoMMreEs2L7aytSVFtxSJSRcCCCdNpIPKirnQALADyFFUfLLHpFEUUVAFe/lmvUCZQpU6YMzABgzbaxi1ebeUGxUsqUk76YmUBJ1XvcA8tqKKCcmq5w6TplwHQjQAUSIi+6pnxBtyr2/kVe3a9N0EmUq1Azq6gTRRQG5k4fJClZOuUkpOnTB/VqWoDVq6r6cqGcjjtCVBRWCm6TASpxTkEarmVRMjaiigMsnD5IUpguFVwqSLyCDczeRI251k3lS0kw4IKgqCjooqA+LqflUUUBlmxgcCW1LUVaiuNVo7yZGrcxIi3hW7FFFBAAUUUUA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0726" name="AutoShape 6" descr="data:image/jpeg;base64,/9j/4AAQSkZJRgABAQAAAQABAAD/2wCEAAkGBxQTEhUUExQWFBUUGB4ZFxgUGBYXHBwYFhcXGB0YGBcZHiggGRwlGx8YITEiJSksLi4uGB8zODMsNygtLi0BCgoKDg0OGhAQGCwmICQrLCwsLS8sLCwsLCwsLCwsLCwsLSwsLCwsLCwsLCwsNywsLCwsKywsLCs3LCwsNzcsN//AABEIAHgAaAMBIgACEQEDEQH/xAAbAAACAgMBAAAAAAAAAAAAAAAABgEFAgQHA//EAEEQAAEDAgQDBgMEBQwDAAAAAAECAxEAIQQFEjEGQVETImFxgZEyocFCUrHRFCOT4fAVMzRDU1RiY3KCktIHFiT/xAAaAQACAwEBAAAAAAAAAAAAAAAAAwECBQQG/8QAIxEAAgIBBAICAwAAAAAAAAAAAAECAxEEEiExBUETURQiMv/aAAwDAQACEQMRAD8A7VNE1FFAEzRNRVPxLm/6O3b412T9T6VDeFkvXBzkoozzjPm8PZRKl8kp39elKeL4wfV8OlA8O8fc1QnUtRN1KNzzJNezOAWVBJSoAneK5pWyfRv1aCmpfvyzcTxHiQZ7Q+wqzwPGrqT+sSFjqO6fyNZpw6EJskAATtO3Oqp/N0/ZbHmqPwioUmvZLqqt4UDoOWZm2+nU2qeoNiPMVtaRXJ8FmC2nO0SYVPofA+FdOyzHJebS4nmNuh5inwnuMrWaN0PK6ZtAVlNRRTDhJBorEiigCaKKKACuccY4orxKhybASPxNdHrl/EjZGKdn70+4FJufBp+KSd3P0eGV4pSFd1OrVbx9DTQk+lUnDaEysqUlEAXWQBc9T6Uyv5U9AKOzIiSVKMedhcUuEXg7dXZFT2vg03EagR1Ee9K2KwS0G4MdRtVr2anFQnGYYk7JS8n5RW0tnEMXeTrRzWm8eJ8KJQftE03RhwpJiwab/wDx/iTLrZ2sofgfpSxjcQpSjKtQm1X/AAAj9c4eiI91fuqK/wChuuW7Ttse6KKK6zzJBNFCtj5UUATRUE0nZ9xGVyhqydirr5dBVZTUexdliguRmxeast2WsA9Nz7CkXizEtOuJcaJMiFSCNtj/AB0qvFBFc0rXLgppvISqtUscGeSLHaaSJCxF4PjtT9lqUjCkJAASlYAGwgGwrnCQUKChyM10Hh7vYQx9rXHqVVel+je1067oqyDzk5VhMG2WkAtoI0JsUj7orqHBjpXhQlVwklAm/dta/halHL+FnylCDoBCQD30m4AHLerjGZyrCNfo2HacW4JBdcQpDaSd1SR3z0A96ZVCbmR5DUU/ElF8iy6x33Akd1Li0jyStSR+FNHCWMZYQrWohazexgAbX9/el3BsBtCUAk6REncnmfU17CtKOhrXPsxrvLXWR2Po6VhsWhwShQV5Gvaub4ZCwpJTqSZsYNvE2pwyfNlLPZup0r2B2Co6eNJtoceuRVd6lwy3VsaKk0VznQL3GOPKGw2ndyZ/0iPxNL+WYVtxJkd5O8GLHnWxxiqcRHRI+tVuW4nQsE7Gx9edcdjzIz7J5s5LP+R2yLFVauIydQuk6vCINXRbG4seo/i9RrI+LbqPqKoXdcWuhTI+VPXD4/8Ai/2r+tK+fNAKSofaBnzEU15A2f0QCLlKo9Zim09hRmMmjluV5Hhw2mGUXSm8CTYV0HhLElaFsOS4kCU6zqMbFJJueW9KGFaKUoSoEKCQCDYyAOVOvCmBLYW6sadQETaEi5JnYVpVzUqee8kVynKzkoM7wYafUhNxAUPJUwPcGsksOoSnQFDVOqBeQfeIrzdzFOKxTjrZ7mkNtK+8UajqHgSSAfCowmKMlKlGF8yTIPI12wctiyKmkpPBl2T/APmeZJHzJrxxDp1A6pKYggzccxXm8FAkKJkGDJJrCrpFMnQ8sxnashfMi/mN6KquDly04OireqaisyyKjJo063mKZX8a4eHUL5LTHqn9xFLldIzjLw+0UGx3SehrnuKwym1FK0lJHX8R1FZ9scPJw6itqWTfy/NdI0ruBsdyKsDmbUfF8jS3RShcbpJFk/mK5lhQSUggFSAqxINgfKvL/wBgx394R+xT/wBq0gflXqlhS1aUAqJuAL7/AJVeM5LolWT9GynPcbP9IR+xT+daWOLz/dffcdQf6uyUHwKUi/kSaY8bw0pDKVJ7yx8YF5n7vlVTg2iTyG4EkC/L51t6RR+NN9lpfIuGQ1gXBEIKY22EdIr3xmDJ78BOr4gSAArn7714qwSpuUTzlafzrFxIQkpkKKonTcCJ511ctizHEuaj1gAE9SBE15UVv5Tlan1AAEJ+0qNvAeNTKSissIpyeEM3CGH0syftqn0FhRVyy2EgJAgCwHgKKyJvdJs04R2rBlWlmWVtviFi42ULEetb0VFVaz2WaUuGJeL4TdT8CkrHj3T+VaJ4fxH9mfcfnXQqxQsGYIMWMEGD0PSlOmLEPTQEvC8KOqPfKUD/AJH2FM2V5Q2wO6JVzUd/3VYVihYOxB5WIN+lqtGtIvCmMejKqbNOHm3TqSezV1At6irdLgMwQYsYIMHoY2rKmxk4vKLyipLkSMXw9iASYC55gi/oa8EZBiCf5sjzIp9Ji3WoUsCJIE2EkXPQdaetVMT+NEV8Dwod3Vx/hT9VUy4bDpbSEoASB0r1qCodRelTtlPsbCuMeiRRQKKWXEbjHBpdx7CEpZU4phyUu8wFNxt9qNceteGL4ndYceZahwNNuhtCh3gWEtaZAOpUgqN99Nhan8pG8XqAgTMCaupL2VwI2a8SOtAFOJacQpp8pcSkQXGg0ptPQqOpdh93zrXxeOh5xbbyWgrEYYuKTpiFtKBKuUTG/hT2p9sEJJSLxBt3rW87/OsDjGrjUmeYjy39x71O5fRO1iUri97U8EqQqEqKZSAUaXw2VFIJMJQdRneJsK38lxvZ4bHrYKX1tuuLSEgQs6EkWT1M7b0yjHMz8aJInxI+tZNY1qQlKkydgLeVQ5L0g2sQWM5U26+pp1tztV4cOOjQlKQpp2VTdI7wCZPUVbcVPhzLW1vlrUVtXk6CrtACRMEgifSaZ2sWyohIUglQBAEXCpjwvB9jWaMW2oGFJITv4ctvORRuQbWc7wOYFotaAhxSHcWGhEpMISsDDk3CJITF9oreezftVNJccQ6EPYZaXQAkBburW0OQIAHiAq9Of6ez99NvoCbW6A+1S1imiLFJEjlzUSBy3Jmp3L6I2sSRxY+GipSkai0HHRpuwrtQgtkE3VpJgKi6eleTmeKBafW624sYbEqSUpC9GhbemAlV1EHvX+z4U843AtvJKFiYUDaxC0wQZHMWNZYHL0NAhA+JRUSbkqO5JPpRujjoMMreEs2L7aytSVFtxSJSRcCCCdNpIPKirnQALADyFFUfLLHpFEUUVAFe/lmvUCZQpU6YMzABgzbaxi1ebeUGxUsqUk76YmUBJ1XvcA8tqKKCcmq5w6TplwHQjQAUSIi+6pnxBtyr2/kVe3a9N0EmUq1Azq6gTRRQG5k4fJClZOuUkpOnTB/VqWoDVq6r6cqGcjjtCVBRWCm6TASpxTkEarmVRMjaiigMsnD5IUpguFVwqSLyCDczeRI251k3lS0kw4IKgqCjooqA+LqflUUUBlmxgcCW1LUVaiuNVo7yZGrcxIi3hW7FFFBAAUUUUA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0730" name="Picture 10" descr="http://www.juntadeandalucia.es/medioambiente/web/Bloques_Tematicos/Patrimonio_Natural._Uso_Y_Gestion/Espacios_Protegidos/Parques_Naturales/Parque_Natural_del_Estrecho/logo_estrecho_b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92280" y="5805264"/>
            <a:ext cx="1152128" cy="944745"/>
          </a:xfrm>
          <a:prstGeom prst="rect">
            <a:avLst/>
          </a:prstGeom>
          <a:noFill/>
        </p:spPr>
      </p:pic>
      <p:pic>
        <p:nvPicPr>
          <p:cNvPr id="13" name="Picture 3" descr="D:\JAVIÉ int\BIO. MARINA\MedPAN\logos etc\MedPAN logo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99792" y="5949280"/>
            <a:ext cx="1296144" cy="893400"/>
          </a:xfrm>
          <a:prstGeom prst="rect">
            <a:avLst/>
          </a:prstGeom>
          <a:noFill/>
        </p:spPr>
      </p:pic>
      <p:pic>
        <p:nvPicPr>
          <p:cNvPr id="65537" name="Picture 1" descr="D:\JAVIÉ int\BIO. MARINA\logos etc\logoBIO.png"/>
          <p:cNvPicPr>
            <a:picLocks noChangeAspect="1" noChangeArrowheads="1"/>
          </p:cNvPicPr>
          <p:nvPr/>
        </p:nvPicPr>
        <p:blipFill>
          <a:blip r:embed="rId10" cstate="print"/>
          <a:srcRect t="6250" r="6250" b="12500"/>
          <a:stretch>
            <a:fillRect/>
          </a:stretch>
        </p:blipFill>
        <p:spPr bwMode="auto">
          <a:xfrm>
            <a:off x="755576" y="5805264"/>
            <a:ext cx="1080120" cy="9361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907704" y="2204864"/>
            <a:ext cx="5184576" cy="194421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ES" sz="4000" b="1" dirty="0" smtClean="0">
                <a:latin typeface="+mj-lt"/>
              </a:rPr>
              <a:t>1.</a:t>
            </a:r>
          </a:p>
          <a:p>
            <a:pPr algn="ctr">
              <a:buNone/>
            </a:pPr>
            <a:r>
              <a:rPr lang="es-ES" sz="4000" b="1" dirty="0" smtClean="0">
                <a:latin typeface="+mj-lt"/>
              </a:rPr>
              <a:t>El Buceo Ambiental </a:t>
            </a:r>
            <a:endParaRPr lang="es-ES" sz="4000" dirty="0" smtClean="0">
              <a:latin typeface="+mj-lt"/>
            </a:endParaRPr>
          </a:p>
        </p:txBody>
      </p:sp>
      <p:pic>
        <p:nvPicPr>
          <p:cNvPr id="5" name="Picture 5" descr="C:\Documents and Settings\alumno\Escritorio\CUASS\LOGO y Diseños\Logos\cuass logo o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5904656"/>
            <a:ext cx="890216" cy="908720"/>
          </a:xfrm>
          <a:prstGeom prst="rect">
            <a:avLst/>
          </a:prstGeom>
          <a:noFill/>
        </p:spPr>
      </p:pic>
      <p:pic>
        <p:nvPicPr>
          <p:cNvPr id="6" name="Picture 2" descr="D:\JAVIÉ int\BIO. MARINA\logos etc\LBM DE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00" y="5916538"/>
            <a:ext cx="936104" cy="89683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771800" y="35332"/>
            <a:ext cx="6300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solidFill>
                  <a:schemeClr val="tx1"/>
                </a:solidFill>
              </a:rPr>
              <a:t>Buceo </a:t>
            </a:r>
            <a:r>
              <a:rPr lang="es-ES_tradnl" i="1" noProof="1" smtClean="0">
                <a:solidFill>
                  <a:schemeClr val="tx1"/>
                </a:solidFill>
              </a:rPr>
              <a:t>Ambiental</a:t>
            </a:r>
            <a:r>
              <a:rPr lang="en-US" i="1" dirty="0" smtClean="0">
                <a:solidFill>
                  <a:schemeClr val="tx1"/>
                </a:solidFill>
              </a:rPr>
              <a:t> en la Universidad de Sevilla. </a:t>
            </a:r>
            <a:endParaRPr lang="en-US" sz="2400" i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980728"/>
            <a:ext cx="8136904" cy="7200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ES" sz="2800" b="1" dirty="0" smtClean="0"/>
              <a:t>Buceo deportivo, profesional y científico</a:t>
            </a:r>
          </a:p>
          <a:p>
            <a:pPr marL="457200" indent="-457200">
              <a:buNone/>
            </a:pPr>
            <a:endParaRPr lang="es-ES" sz="2800" b="1" dirty="0" smtClean="0"/>
          </a:p>
          <a:p>
            <a:endParaRPr lang="es-ES" sz="2800" b="1" dirty="0"/>
          </a:p>
        </p:txBody>
      </p:sp>
      <p:pic>
        <p:nvPicPr>
          <p:cNvPr id="5" name="Picture 5" descr="C:\Documents and Settings\alumno\Escritorio\CUASS\LOGO y Diseños\Logos\cuass logo 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384" y="5877272"/>
            <a:ext cx="890216" cy="908720"/>
          </a:xfrm>
          <a:prstGeom prst="rect">
            <a:avLst/>
          </a:prstGeom>
          <a:noFill/>
        </p:spPr>
      </p:pic>
      <p:pic>
        <p:nvPicPr>
          <p:cNvPr id="6" name="Picture 2" descr="D:\JAVIÉ int\BIO. MARINA\logos etc\LBM DE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5877272"/>
            <a:ext cx="936104" cy="896838"/>
          </a:xfrm>
          <a:prstGeom prst="rect">
            <a:avLst/>
          </a:prstGeom>
          <a:noFill/>
        </p:spPr>
      </p:pic>
      <p:pic>
        <p:nvPicPr>
          <p:cNvPr id="91139" name="Picture 3" descr="C:\Documents and Settings\alumno\Escritorio\CHARLA\P80920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9725" y="2636912"/>
            <a:ext cx="4560507" cy="34203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91141" name="Picture 5" descr="http://www.puertopenascomexico.com.mx/blog/wp-content/uploads/2014/02/buceo-puerto-penasc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1844824"/>
            <a:ext cx="2592288" cy="172340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</p:pic>
      <p:pic>
        <p:nvPicPr>
          <p:cNvPr id="91138" name="Picture 2" descr="http://www.bajoelagua.com/archivos/201003/cda-300xXx8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1801618"/>
            <a:ext cx="2372407" cy="1771398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</p:pic>
      <p:sp>
        <p:nvSpPr>
          <p:cNvPr id="11" name="10 Rectángulo"/>
          <p:cNvSpPr/>
          <p:nvPr/>
        </p:nvSpPr>
        <p:spPr>
          <a:xfrm>
            <a:off x="539552" y="5393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r>
              <a:rPr lang="es-ES" b="1" u="sng" dirty="0" smtClean="0"/>
              <a:t>El Buceo Ambiental.  </a:t>
            </a:r>
            <a:endParaRPr lang="es-ES" u="sng" dirty="0" smtClean="0"/>
          </a:p>
        </p:txBody>
      </p:sp>
      <p:sp>
        <p:nvSpPr>
          <p:cNvPr id="14" name="13 CuadroTexto"/>
          <p:cNvSpPr txBox="1"/>
          <p:nvPr/>
        </p:nvSpPr>
        <p:spPr>
          <a:xfrm>
            <a:off x="2771800" y="35332"/>
            <a:ext cx="6300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solidFill>
                  <a:schemeClr val="tx1"/>
                </a:solidFill>
              </a:rPr>
              <a:t>Buceo </a:t>
            </a:r>
            <a:r>
              <a:rPr lang="es-ES_tradnl" i="1" noProof="1" smtClean="0">
                <a:solidFill>
                  <a:schemeClr val="tx1"/>
                </a:solidFill>
              </a:rPr>
              <a:t>Ambiental</a:t>
            </a:r>
            <a:r>
              <a:rPr lang="en-US" i="1" dirty="0" smtClean="0">
                <a:solidFill>
                  <a:schemeClr val="tx1"/>
                </a:solidFill>
              </a:rPr>
              <a:t> en la Universidad de Sevilla. </a:t>
            </a:r>
            <a:endParaRPr lang="en-US" sz="2400" i="1" dirty="0" smtClean="0">
              <a:solidFill>
                <a:schemeClr val="tx1"/>
              </a:solidFill>
            </a:endParaRPr>
          </a:p>
        </p:txBody>
      </p:sp>
      <p:pic>
        <p:nvPicPr>
          <p:cNvPr id="10" name="Picture 6" descr="burilar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870" y="4940561"/>
            <a:ext cx="1944216" cy="18281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9208" y="908720"/>
            <a:ext cx="7859216" cy="1008112"/>
          </a:xfrm>
        </p:spPr>
        <p:txBody>
          <a:bodyPr>
            <a:noAutofit/>
          </a:bodyPr>
          <a:lstStyle/>
          <a:p>
            <a:pPr algn="l"/>
            <a:r>
              <a:rPr lang="es-ES" sz="2800" b="1" dirty="0" smtClean="0"/>
              <a:t>Medio Marino mediterráneo: TEMPERATURA</a:t>
            </a:r>
          </a:p>
        </p:txBody>
      </p:sp>
      <p:pic>
        <p:nvPicPr>
          <p:cNvPr id="4" name="3 Marcador de contenido" descr="C:\Documents and Settings\alumno\Escritorio\temp. Océano.gi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556792"/>
            <a:ext cx="7056784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467544" y="692696"/>
            <a:ext cx="36701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es-ES" b="1" u="sng" dirty="0" smtClean="0"/>
              <a:t>Oceanografía en nuestras latitudes.  </a:t>
            </a:r>
            <a:endParaRPr lang="es-ES" u="sng" dirty="0" smtClean="0"/>
          </a:p>
        </p:txBody>
      </p:sp>
      <p:pic>
        <p:nvPicPr>
          <p:cNvPr id="7" name="Picture 5" descr="C:\Documents and Settings\alumno\Escritorio\CUASS\LOGO y Diseños\Logos\cuass logo o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4" y="5877272"/>
            <a:ext cx="890216" cy="908720"/>
          </a:xfrm>
          <a:prstGeom prst="rect">
            <a:avLst/>
          </a:prstGeom>
          <a:noFill/>
        </p:spPr>
      </p:pic>
      <p:pic>
        <p:nvPicPr>
          <p:cNvPr id="8" name="Picture 2" descr="D:\JAVIÉ int\BIO. MARINA\logos etc\LBM DE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0392" y="5877272"/>
            <a:ext cx="936104" cy="896838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7452320" y="1988840"/>
            <a:ext cx="16916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Mar Mediterráneo y P. Ibérica características físicas y </a:t>
            </a:r>
            <a:r>
              <a:rPr lang="es-ES" b="1" dirty="0" smtClean="0"/>
              <a:t>biocenosis de zona templada</a:t>
            </a:r>
            <a:r>
              <a:rPr lang="es-ES" dirty="0" smtClean="0"/>
              <a:t>.</a:t>
            </a:r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2771800" y="35332"/>
            <a:ext cx="6300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solidFill>
                  <a:schemeClr val="tx1"/>
                </a:solidFill>
              </a:rPr>
              <a:t>Buceo </a:t>
            </a:r>
            <a:r>
              <a:rPr lang="es-ES_tradnl" i="1" noProof="1" smtClean="0">
                <a:solidFill>
                  <a:schemeClr val="tx1"/>
                </a:solidFill>
              </a:rPr>
              <a:t>Ambiental</a:t>
            </a:r>
            <a:r>
              <a:rPr lang="en-US" i="1" dirty="0" smtClean="0">
                <a:solidFill>
                  <a:schemeClr val="tx1"/>
                </a:solidFill>
              </a:rPr>
              <a:t> en la Universidad de Sevilla. </a:t>
            </a:r>
            <a:endParaRPr lang="en-US" sz="2400" i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467544" y="764704"/>
            <a:ext cx="78488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ctr">
              <a:spcBef>
                <a:spcPct val="20000"/>
              </a:spcBef>
            </a:pPr>
            <a:r>
              <a:rPr lang="es-ES" sz="2800" b="1" dirty="0" smtClean="0">
                <a:solidFill>
                  <a:prstClr val="black"/>
                </a:solidFill>
              </a:rPr>
              <a:t>Técnicas de buceador científico: CORES.</a:t>
            </a:r>
            <a:endParaRPr lang="es-ES" sz="2800" b="1" dirty="0">
              <a:solidFill>
                <a:prstClr val="black"/>
              </a:solidFill>
            </a:endParaRPr>
          </a:p>
        </p:txBody>
      </p:sp>
      <p:pic>
        <p:nvPicPr>
          <p:cNvPr id="8" name="Picture 5" descr="C:\Documents and Settings\alumno\Escritorio\CUASS\LOGO y Diseños\Logos\cuass logo 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384" y="5877272"/>
            <a:ext cx="890216" cy="908720"/>
          </a:xfrm>
          <a:prstGeom prst="rect">
            <a:avLst/>
          </a:prstGeom>
          <a:noFill/>
        </p:spPr>
      </p:pic>
      <p:pic>
        <p:nvPicPr>
          <p:cNvPr id="9" name="Picture 2" descr="D:\JAVIÉ int\BIO. MARINA\logos etc\LBM DE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5877272"/>
            <a:ext cx="936104" cy="896838"/>
          </a:xfrm>
          <a:prstGeom prst="rect">
            <a:avLst/>
          </a:prstGeom>
          <a:noFill/>
        </p:spPr>
      </p:pic>
      <p:pic>
        <p:nvPicPr>
          <p:cNvPr id="114690" name="Picture 2" descr="C:\Documents and Settings\alumno\Escritorio\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1448605"/>
            <a:ext cx="5904656" cy="4428667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2771800" y="35332"/>
            <a:ext cx="6300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solidFill>
                  <a:schemeClr val="tx1"/>
                </a:solidFill>
              </a:rPr>
              <a:t>Buceo </a:t>
            </a:r>
            <a:r>
              <a:rPr lang="es-ES_tradnl" i="1" noProof="1" smtClean="0">
                <a:solidFill>
                  <a:schemeClr val="tx1"/>
                </a:solidFill>
              </a:rPr>
              <a:t>Ambiental</a:t>
            </a:r>
            <a:r>
              <a:rPr lang="en-US" i="1" dirty="0" smtClean="0">
                <a:solidFill>
                  <a:schemeClr val="tx1"/>
                </a:solidFill>
              </a:rPr>
              <a:t> en la Universidad de Sevilla. </a:t>
            </a:r>
            <a:endParaRPr lang="en-US" sz="2400" i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547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http://www.owuscholarship.org/blog/wp-content/uploads/2013/08/marklpi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9494" y="1395932"/>
            <a:ext cx="6234834" cy="4337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C:\Documents and Settings\alumno\Escritorio\CUASS\LOGO y Diseños\Logos\cuass logo o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4" y="5877272"/>
            <a:ext cx="890216" cy="908720"/>
          </a:xfrm>
          <a:prstGeom prst="rect">
            <a:avLst/>
          </a:prstGeom>
          <a:noFill/>
        </p:spPr>
      </p:pic>
      <p:pic>
        <p:nvPicPr>
          <p:cNvPr id="9" name="Picture 2" descr="D:\JAVIÉ int\BIO. MARINA\logos etc\LBM DE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0392" y="5877272"/>
            <a:ext cx="936104" cy="896838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619944" y="764704"/>
            <a:ext cx="78488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ctr">
              <a:spcBef>
                <a:spcPct val="20000"/>
              </a:spcBef>
            </a:pPr>
            <a:r>
              <a:rPr lang="es-ES" sz="2800" b="1" dirty="0" smtClean="0">
                <a:solidFill>
                  <a:prstClr val="black"/>
                </a:solidFill>
              </a:rPr>
              <a:t>Técnicas de buceador científico: TRANSECTO.</a:t>
            </a:r>
            <a:endParaRPr lang="es-ES" sz="2800" b="1" dirty="0">
              <a:solidFill>
                <a:prstClr val="black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771800" y="35332"/>
            <a:ext cx="6300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solidFill>
                  <a:schemeClr val="tx1"/>
                </a:solidFill>
              </a:rPr>
              <a:t>Buceo </a:t>
            </a:r>
            <a:r>
              <a:rPr lang="es-ES_tradnl" i="1" noProof="1" smtClean="0">
                <a:solidFill>
                  <a:schemeClr val="tx1"/>
                </a:solidFill>
              </a:rPr>
              <a:t>Ambiental</a:t>
            </a:r>
            <a:r>
              <a:rPr lang="en-US" i="1" dirty="0" smtClean="0">
                <a:solidFill>
                  <a:schemeClr val="tx1"/>
                </a:solidFill>
              </a:rPr>
              <a:t> en la Universidad de Sevilla. </a:t>
            </a:r>
            <a:endParaRPr lang="en-US" sz="2400" i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1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C:\Documents and Settings\alumno\Escritorio\CUASS\LOGO y Diseños\Logos\cuass logo 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384" y="5877272"/>
            <a:ext cx="890216" cy="908720"/>
          </a:xfrm>
          <a:prstGeom prst="rect">
            <a:avLst/>
          </a:prstGeom>
          <a:noFill/>
        </p:spPr>
      </p:pic>
      <p:pic>
        <p:nvPicPr>
          <p:cNvPr id="7" name="Picture 2" descr="D:\JAVIÉ int\BIO. MARINA\logos etc\LBM DE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5877272"/>
            <a:ext cx="936104" cy="896838"/>
          </a:xfrm>
          <a:prstGeom prst="rect">
            <a:avLst/>
          </a:prstGeom>
          <a:noFill/>
        </p:spPr>
      </p:pic>
      <p:pic>
        <p:nvPicPr>
          <p:cNvPr id="9" name="3 Marcador de contenido" descr="D:\JAVIÉ int\BIO. MARINA\INMERSIONES\25.  Ceuta. Muestreo Puerto (16-Sept-13)\FIRMA. 25.  Ceuta. Muestreo Puerto (16-Sept-13)\M.MÉT (8).jpg"/>
          <p:cNvPicPr>
            <a:picLocks noGrp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700808"/>
            <a:ext cx="5527730" cy="407196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9 Imagen" descr="D:\JAVIÉ int\BIO. MARINA\INMERSIONES\28.  Ceuta. Muestreo dique de levante (19-Sept-13)\FIRMA. 28.  Ceuta. Muestreo dique de levante (19-Sept-13)\D.L.2-Prof- 5V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3987502"/>
            <a:ext cx="2304256" cy="18177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0" y="548680"/>
            <a:ext cx="90719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ctr">
              <a:spcBef>
                <a:spcPct val="20000"/>
              </a:spcBef>
            </a:pPr>
            <a:r>
              <a:rPr lang="es-ES" sz="2800" b="1" dirty="0" smtClean="0">
                <a:solidFill>
                  <a:prstClr val="black"/>
                </a:solidFill>
              </a:rPr>
              <a:t>Técnicas de buceador científico: TRANSECTOS/CUADR</a:t>
            </a:r>
            <a:r>
              <a:rPr lang="es-ES_tradnl" sz="2800" b="1" dirty="0" smtClean="0">
                <a:solidFill>
                  <a:prstClr val="black"/>
                </a:solidFill>
              </a:rPr>
              <a:t>ÍCULAS</a:t>
            </a:r>
            <a:r>
              <a:rPr lang="es-ES" sz="2800" b="1" dirty="0" smtClean="0">
                <a:solidFill>
                  <a:prstClr val="black"/>
                </a:solidFill>
              </a:rPr>
              <a:t>.</a:t>
            </a:r>
            <a:endParaRPr lang="es-ES" sz="2800" b="1" dirty="0">
              <a:solidFill>
                <a:prstClr val="black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771800" y="35332"/>
            <a:ext cx="6300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solidFill>
                  <a:schemeClr val="tx1"/>
                </a:solidFill>
              </a:rPr>
              <a:t>Buceo </a:t>
            </a:r>
            <a:r>
              <a:rPr lang="es-ES_tradnl" i="1" noProof="1" smtClean="0">
                <a:solidFill>
                  <a:schemeClr val="tx1"/>
                </a:solidFill>
              </a:rPr>
              <a:t>Ambiental</a:t>
            </a:r>
            <a:r>
              <a:rPr lang="en-US" i="1" dirty="0" smtClean="0">
                <a:solidFill>
                  <a:schemeClr val="tx1"/>
                </a:solidFill>
              </a:rPr>
              <a:t> en la Universidad de Sevilla. </a:t>
            </a:r>
            <a:endParaRPr lang="en-US" sz="2400" i="1" dirty="0" smtClean="0">
              <a:solidFill>
                <a:schemeClr val="tx1"/>
              </a:solidFill>
            </a:endParaRPr>
          </a:p>
        </p:txBody>
      </p:sp>
      <p:pic>
        <p:nvPicPr>
          <p:cNvPr id="13" name="Picture 2" descr="solo horizontal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3" y="1700808"/>
            <a:ext cx="2268252" cy="205168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121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http://3.bp.blogspot.com/_m5SP3FgQSPY/TKA2FurM9CI/AAAAAAAAAkQ/ki4OPKHV9rU/s1600/Photo+1_ADJ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602" y="1772816"/>
            <a:ext cx="6643734" cy="3587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C:\Documents and Settings\alumno\Escritorio\CUASS\LOGO y Diseños\Logos\cuass logo o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4" y="5877272"/>
            <a:ext cx="890216" cy="908720"/>
          </a:xfrm>
          <a:prstGeom prst="rect">
            <a:avLst/>
          </a:prstGeom>
          <a:noFill/>
        </p:spPr>
      </p:pic>
      <p:pic>
        <p:nvPicPr>
          <p:cNvPr id="9" name="Picture 2" descr="D:\JAVIÉ int\BIO. MARINA\logos etc\LBM DE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0392" y="5877272"/>
            <a:ext cx="936104" cy="896838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619944" y="961564"/>
            <a:ext cx="78488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ctr">
              <a:spcBef>
                <a:spcPct val="20000"/>
              </a:spcBef>
            </a:pPr>
            <a:r>
              <a:rPr lang="es-ES" sz="2800" b="1" dirty="0" smtClean="0">
                <a:solidFill>
                  <a:prstClr val="black"/>
                </a:solidFill>
              </a:rPr>
              <a:t>Técnicas de buceador científico: CENSO VISUAL.</a:t>
            </a:r>
            <a:endParaRPr lang="es-ES" sz="2800" b="1" dirty="0">
              <a:solidFill>
                <a:prstClr val="black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771800" y="35332"/>
            <a:ext cx="6300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solidFill>
                  <a:schemeClr val="tx1"/>
                </a:solidFill>
              </a:rPr>
              <a:t>Buceo </a:t>
            </a:r>
            <a:r>
              <a:rPr lang="es-ES_tradnl" i="1" noProof="1" smtClean="0">
                <a:solidFill>
                  <a:schemeClr val="tx1"/>
                </a:solidFill>
              </a:rPr>
              <a:t>Ambiental</a:t>
            </a:r>
            <a:r>
              <a:rPr lang="en-US" i="1" dirty="0" smtClean="0">
                <a:solidFill>
                  <a:schemeClr val="tx1"/>
                </a:solidFill>
              </a:rPr>
              <a:t> en la Universidad de Sevilla. </a:t>
            </a:r>
            <a:endParaRPr lang="en-US" sz="2400" i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742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D:\JAVIÉ int\BIO. MARINA\INMERSIONES\13.  Algeciras, MedPAN. (9-Mayo-13)\PHOTOSHOP. 13.  Algeciras, MedPAN. (9-Mayo-13)\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2717" y="1484784"/>
            <a:ext cx="5969603" cy="4329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C:\Documents and Settings\alumno\Escritorio\CUASS\LOGO y Diseños\Logos\cuass logo o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4" y="5877272"/>
            <a:ext cx="890216" cy="908720"/>
          </a:xfrm>
          <a:prstGeom prst="rect">
            <a:avLst/>
          </a:prstGeom>
          <a:noFill/>
        </p:spPr>
      </p:pic>
      <p:pic>
        <p:nvPicPr>
          <p:cNvPr id="9" name="Picture 2" descr="D:\JAVIÉ int\BIO. MARINA\logos etc\LBM DE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0392" y="5877272"/>
            <a:ext cx="936104" cy="896838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611560" y="836712"/>
            <a:ext cx="78488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ctr">
              <a:spcBef>
                <a:spcPct val="20000"/>
              </a:spcBef>
            </a:pPr>
            <a:r>
              <a:rPr lang="es-ES" sz="2800" b="1" smtClean="0">
                <a:solidFill>
                  <a:prstClr val="black"/>
                </a:solidFill>
              </a:rPr>
              <a:t>Técnicas </a:t>
            </a:r>
            <a:r>
              <a:rPr lang="es-ES" sz="2800" b="1" dirty="0" smtClean="0">
                <a:solidFill>
                  <a:prstClr val="black"/>
                </a:solidFill>
              </a:rPr>
              <a:t>de buceador científico: MONITOREO.</a:t>
            </a:r>
            <a:endParaRPr lang="es-ES" sz="2800" b="1" dirty="0">
              <a:solidFill>
                <a:prstClr val="black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771800" y="35332"/>
            <a:ext cx="6300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solidFill>
                  <a:schemeClr val="tx1"/>
                </a:solidFill>
              </a:rPr>
              <a:t>Buceo </a:t>
            </a:r>
            <a:r>
              <a:rPr lang="es-ES_tradnl" i="1" noProof="1" smtClean="0">
                <a:solidFill>
                  <a:schemeClr val="tx1"/>
                </a:solidFill>
              </a:rPr>
              <a:t>Ambiental</a:t>
            </a:r>
            <a:r>
              <a:rPr lang="en-US" i="1" dirty="0" smtClean="0">
                <a:solidFill>
                  <a:schemeClr val="tx1"/>
                </a:solidFill>
              </a:rPr>
              <a:t> en la Universidad de Sevilla. </a:t>
            </a:r>
            <a:endParaRPr lang="en-US" sz="2400" i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10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672208"/>
            <a:ext cx="7931224" cy="305293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ES" sz="4000" b="1" dirty="0">
                <a:latin typeface="+mj-lt"/>
              </a:rPr>
              <a:t>2</a:t>
            </a:r>
            <a:r>
              <a:rPr lang="es-ES" sz="4000" b="1" dirty="0" smtClean="0">
                <a:latin typeface="+mj-lt"/>
              </a:rPr>
              <a:t>.</a:t>
            </a:r>
          </a:p>
          <a:p>
            <a:pPr algn="ctr">
              <a:buNone/>
            </a:pPr>
            <a:r>
              <a:rPr lang="es-ES" sz="4000" b="1" dirty="0" smtClean="0">
                <a:latin typeface="+mj-lt"/>
              </a:rPr>
              <a:t>Iniciativas Unidad de Buceo Ambiental en el P. N. del Estrecho.</a:t>
            </a:r>
            <a:endParaRPr lang="es-ES" sz="4000" dirty="0">
              <a:latin typeface="+mj-lt"/>
            </a:endParaRPr>
          </a:p>
        </p:txBody>
      </p:sp>
      <p:pic>
        <p:nvPicPr>
          <p:cNvPr id="5" name="Picture 5" descr="C:\Documents and Settings\alumno\Escritorio\CUASS\LOGO y Diseños\Logos\cuass logo o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4" y="5877272"/>
            <a:ext cx="890216" cy="908720"/>
          </a:xfrm>
          <a:prstGeom prst="rect">
            <a:avLst/>
          </a:prstGeom>
          <a:noFill/>
        </p:spPr>
      </p:pic>
      <p:pic>
        <p:nvPicPr>
          <p:cNvPr id="6" name="Picture 2" descr="D:\JAVIÉ int\BIO. MARINA\logos etc\LBM DE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0392" y="5877272"/>
            <a:ext cx="936104" cy="896838"/>
          </a:xfrm>
          <a:prstGeom prst="rect">
            <a:avLst/>
          </a:prstGeom>
          <a:noFill/>
        </p:spPr>
      </p:pic>
      <p:sp>
        <p:nvSpPr>
          <p:cNvPr id="82945" name="Rectangle 1"/>
          <p:cNvSpPr>
            <a:spLocks noChangeArrowheads="1"/>
          </p:cNvSpPr>
          <p:nvPr/>
        </p:nvSpPr>
        <p:spPr bwMode="auto">
          <a:xfrm>
            <a:off x="539552" y="908720"/>
            <a:ext cx="8172400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1200" dirty="0" smtClean="0">
              <a:latin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1200" dirty="0" smtClean="0">
              <a:latin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1200" dirty="0" smtClean="0">
              <a:latin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1200" dirty="0" smtClean="0">
              <a:latin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1200" dirty="0" smtClean="0">
              <a:latin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1200" dirty="0" smtClean="0">
              <a:latin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1200" dirty="0" smtClean="0">
              <a:latin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1200" dirty="0" smtClean="0">
              <a:latin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1200" dirty="0" smtClean="0">
              <a:latin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1200" dirty="0" smtClean="0">
              <a:latin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1200" dirty="0" smtClean="0">
              <a:latin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771800" y="35332"/>
            <a:ext cx="6300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solidFill>
                  <a:schemeClr val="tx1"/>
                </a:solidFill>
              </a:rPr>
              <a:t>Buceo </a:t>
            </a:r>
            <a:r>
              <a:rPr lang="es-ES_tradnl" i="1" noProof="1" smtClean="0">
                <a:solidFill>
                  <a:schemeClr val="tx1"/>
                </a:solidFill>
              </a:rPr>
              <a:t>Ambiental</a:t>
            </a:r>
            <a:r>
              <a:rPr lang="en-US" i="1" dirty="0" smtClean="0">
                <a:solidFill>
                  <a:schemeClr val="tx1"/>
                </a:solidFill>
              </a:rPr>
              <a:t> en la Universidad de Sevilla. </a:t>
            </a:r>
            <a:endParaRPr lang="en-US" sz="2400" i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JAVIÉ int\BIO. MARINA\Proyecto Cymodocea\HippoZo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0570" y="2060848"/>
            <a:ext cx="2952328" cy="1970722"/>
          </a:xfrm>
          <a:prstGeom prst="rect">
            <a:avLst/>
          </a:prstGeom>
          <a:noFill/>
        </p:spPr>
      </p:pic>
      <p:sp>
        <p:nvSpPr>
          <p:cNvPr id="8" name="1 Título"/>
          <p:cNvSpPr txBox="1">
            <a:spLocks/>
          </p:cNvSpPr>
          <p:nvPr/>
        </p:nvSpPr>
        <p:spPr>
          <a:xfrm>
            <a:off x="467544" y="548680"/>
            <a:ext cx="8219256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Iniciativas Unidad de Buceo Ambiental en el P. N. del Estrecho.</a:t>
            </a:r>
            <a:r>
              <a:rPr kumimoji="0" lang="es-ES" sz="44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s-ES" sz="44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s-E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" name="Picture 5" descr="C:\Documents and Settings\alumno\Escritorio\CUASS\LOGO y Diseños\Logos\cuass logo o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778" y="5790340"/>
            <a:ext cx="975378" cy="995652"/>
          </a:xfrm>
          <a:prstGeom prst="rect">
            <a:avLst/>
          </a:prstGeom>
          <a:noFill/>
        </p:spPr>
      </p:pic>
      <p:pic>
        <p:nvPicPr>
          <p:cNvPr id="16" name="Picture 2" descr="D:\JAVIÉ int\BIO. MARINA\logos etc\LBM DE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10840" y="5791476"/>
            <a:ext cx="1025656" cy="982634"/>
          </a:xfrm>
          <a:prstGeom prst="rect">
            <a:avLst/>
          </a:prstGeom>
          <a:noFill/>
        </p:spPr>
      </p:pic>
      <p:sp>
        <p:nvSpPr>
          <p:cNvPr id="17" name="1 Título"/>
          <p:cNvSpPr txBox="1">
            <a:spLocks/>
          </p:cNvSpPr>
          <p:nvPr/>
        </p:nvSpPr>
        <p:spPr>
          <a:xfrm>
            <a:off x="461366" y="551148"/>
            <a:ext cx="8287098" cy="17257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4. Estudio de praderas de fanerógamas: Monitoreo, fauna asociada y restauración.</a:t>
            </a:r>
            <a:endParaRPr kumimoji="0" lang="es-ES_tradnl" sz="28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8" name="image07.png"/>
          <p:cNvPicPr/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1475656" y="2060848"/>
            <a:ext cx="2952328" cy="1994971"/>
          </a:xfrm>
          <a:prstGeom prst="rect">
            <a:avLst/>
          </a:prstGeom>
          <a:ln/>
        </p:spPr>
      </p:pic>
      <p:pic>
        <p:nvPicPr>
          <p:cNvPr id="19" name="image09.png"/>
          <p:cNvPicPr/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1547664" y="4185003"/>
            <a:ext cx="2880320" cy="1980301"/>
          </a:xfrm>
          <a:prstGeom prst="rect">
            <a:avLst/>
          </a:prstGeom>
          <a:ln/>
        </p:spPr>
      </p:pic>
      <p:pic>
        <p:nvPicPr>
          <p:cNvPr id="115714" name="Picture 2" descr="C:\Documents and Settings\alumno\Escritorio\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4185003"/>
            <a:ext cx="2916882" cy="2052309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2771800" y="35332"/>
            <a:ext cx="6300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solidFill>
                  <a:schemeClr val="tx1"/>
                </a:solidFill>
              </a:rPr>
              <a:t>Buceo </a:t>
            </a:r>
            <a:r>
              <a:rPr lang="es-ES_tradnl" i="1" noProof="1" smtClean="0">
                <a:solidFill>
                  <a:schemeClr val="tx1"/>
                </a:solidFill>
              </a:rPr>
              <a:t>Ambiental</a:t>
            </a:r>
            <a:r>
              <a:rPr lang="en-US" i="1" dirty="0" smtClean="0">
                <a:solidFill>
                  <a:schemeClr val="tx1"/>
                </a:solidFill>
              </a:rPr>
              <a:t> en la Universidad de Sevilla. </a:t>
            </a:r>
            <a:endParaRPr lang="en-US" sz="2400" i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>
            <a:spLocks noGrp="1"/>
          </p:cNvSpPr>
          <p:nvPr>
            <p:ph type="title"/>
          </p:nvPr>
        </p:nvSpPr>
        <p:spPr>
          <a:xfrm>
            <a:off x="467544" y="466017"/>
            <a:ext cx="8219256" cy="946759"/>
          </a:xfrm>
        </p:spPr>
        <p:txBody>
          <a:bodyPr>
            <a:normAutofit fontScale="90000"/>
          </a:bodyPr>
          <a:lstStyle/>
          <a:p>
            <a:pPr algn="l"/>
            <a:r>
              <a:rPr lang="es-ES" sz="2000" b="1" u="sng" dirty="0" smtClean="0"/>
              <a:t>Iniciativas Unidad de Buceo Ambiental en el P. N. del Estrecho.</a:t>
            </a:r>
            <a:r>
              <a:rPr lang="es-ES" b="1" u="sng" dirty="0" smtClean="0"/>
              <a:t/>
            </a:r>
            <a:br>
              <a:rPr lang="es-ES" b="1" u="sng" dirty="0" smtClean="0"/>
            </a:br>
            <a:endParaRPr lang="es-ES" dirty="0"/>
          </a:p>
        </p:txBody>
      </p:sp>
      <p:pic>
        <p:nvPicPr>
          <p:cNvPr id="5" name="Picture 5" descr="C:\Documents and Settings\alumno\Escritorio\CUASS\LOGO y Diseños\Logos\cuass logo 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78" y="5790340"/>
            <a:ext cx="975378" cy="995652"/>
          </a:xfrm>
          <a:prstGeom prst="rect">
            <a:avLst/>
          </a:prstGeom>
          <a:noFill/>
        </p:spPr>
      </p:pic>
      <p:pic>
        <p:nvPicPr>
          <p:cNvPr id="6" name="Picture 2" descr="D:\JAVIÉ int\BIO. MARINA\logos etc\LBM DE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10840" y="5791476"/>
            <a:ext cx="1025656" cy="982634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771800" y="35332"/>
            <a:ext cx="6300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solidFill>
                  <a:schemeClr val="tx1"/>
                </a:solidFill>
              </a:rPr>
              <a:t>Buceo </a:t>
            </a:r>
            <a:r>
              <a:rPr lang="es-ES_tradnl" i="1" noProof="1" smtClean="0">
                <a:solidFill>
                  <a:schemeClr val="tx1"/>
                </a:solidFill>
              </a:rPr>
              <a:t>Ambiental</a:t>
            </a:r>
            <a:r>
              <a:rPr lang="en-US" i="1" dirty="0" smtClean="0">
                <a:solidFill>
                  <a:schemeClr val="tx1"/>
                </a:solidFill>
              </a:rPr>
              <a:t> en la Universidad de Sevilla. </a:t>
            </a:r>
            <a:endParaRPr lang="en-US" sz="2400" i="1" dirty="0" smtClean="0">
              <a:solidFill>
                <a:schemeClr val="tx1"/>
              </a:solidFill>
            </a:endParaRPr>
          </a:p>
        </p:txBody>
      </p:sp>
      <p:sp>
        <p:nvSpPr>
          <p:cNvPr id="9" name="1 Título"/>
          <p:cNvSpPr txBox="1">
            <a:spLocks/>
          </p:cNvSpPr>
          <p:nvPr/>
        </p:nvSpPr>
        <p:spPr>
          <a:xfrm>
            <a:off x="539552" y="1196752"/>
            <a:ext cx="3168352" cy="37444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es-ES_tradnl" sz="2800" b="1" dirty="0" smtClean="0">
                <a:latin typeface="+mj-lt"/>
                <a:ea typeface="+mj-ea"/>
                <a:cs typeface="+mj-cs"/>
              </a:rPr>
              <a:t>5.</a:t>
            </a:r>
            <a:r>
              <a:rPr kumimoji="0" lang="es-ES_tradn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es-ES_tradnl" sz="2800" b="1" noProof="0" dirty="0" smtClean="0">
                <a:latin typeface="+mj-lt"/>
                <a:ea typeface="+mj-ea"/>
                <a:cs typeface="+mj-cs"/>
              </a:rPr>
              <a:t>Detección temprana de especies invasoras</a:t>
            </a:r>
            <a:r>
              <a:rPr lang="es-ES" sz="2800" b="1" dirty="0" smtClean="0">
                <a:latin typeface="+mj-lt"/>
                <a:ea typeface="+mj-ea"/>
                <a:cs typeface="+mj-cs"/>
              </a:rPr>
              <a:t>: </a:t>
            </a:r>
          </a:p>
          <a:p>
            <a:pPr>
              <a:spcBef>
                <a:spcPct val="0"/>
              </a:spcBef>
              <a:defRPr/>
            </a:pPr>
            <a:endParaRPr lang="es-ES" sz="2800" b="1" dirty="0" smtClean="0">
              <a:latin typeface="+mj-lt"/>
              <a:ea typeface="+mj-ea"/>
              <a:cs typeface="+mj-cs"/>
            </a:endParaRPr>
          </a:p>
          <a:p>
            <a:pPr>
              <a:spcBef>
                <a:spcPct val="0"/>
              </a:spcBef>
              <a:defRPr/>
            </a:pPr>
            <a:r>
              <a:rPr lang="es-ES_tradnl" sz="2800" b="1" dirty="0" smtClean="0">
                <a:latin typeface="+mj-lt"/>
                <a:ea typeface="+mj-ea"/>
                <a:cs typeface="+mj-cs"/>
              </a:rPr>
              <a:t>Alerta de invasión biológica por </a:t>
            </a:r>
            <a:r>
              <a:rPr lang="es-ES_tradnl" sz="2800" b="1" i="1" dirty="0" smtClean="0">
                <a:latin typeface="+mj-lt"/>
                <a:ea typeface="+mj-ea"/>
                <a:cs typeface="+mj-cs"/>
              </a:rPr>
              <a:t>Caulerpa cylindracea.</a:t>
            </a:r>
            <a:endParaRPr kumimoji="0" lang="es-ES_tradnl" sz="28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28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0834" name="Picture 2" descr="D:\JAVIÉ int\BIO. MARINA\Papers mios\Record Caulerpa\Fig_2 DEF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1052736"/>
            <a:ext cx="3673046" cy="53267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C:\Documents and Settings\alumno\Escritorio\CUASS\LOGO y Diseños\Logos\cuass logo o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4" y="5877272"/>
            <a:ext cx="890216" cy="908720"/>
          </a:xfrm>
          <a:prstGeom prst="rect">
            <a:avLst/>
          </a:prstGeom>
          <a:noFill/>
        </p:spPr>
      </p:pic>
      <p:pic>
        <p:nvPicPr>
          <p:cNvPr id="9" name="Picture 2" descr="D:\JAVIÉ int\BIO. MARINA\logos etc\LBM DE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0392" y="5877272"/>
            <a:ext cx="936104" cy="896838"/>
          </a:xfrm>
          <a:prstGeom prst="rect">
            <a:avLst/>
          </a:prstGeom>
          <a:noFill/>
        </p:spPr>
      </p:pic>
      <p:graphicFrame>
        <p:nvGraphicFramePr>
          <p:cNvPr id="7475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7467587"/>
              </p:ext>
            </p:extLst>
          </p:nvPr>
        </p:nvGraphicFramePr>
        <p:xfrm>
          <a:off x="2627784" y="1772816"/>
          <a:ext cx="3517479" cy="48965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72" name="Acrobat Document" r:id="rId5" imgW="13773150" imgH="19173825" progId="AcroExch.Document.11">
                  <p:embed/>
                </p:oleObj>
              </mc:Choice>
              <mc:Fallback>
                <p:oleObj name="Acrobat Document" r:id="rId5" imgW="13773150" imgH="19173825" progId="AcroExch.Document.11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7784" y="1772816"/>
                        <a:ext cx="3517479" cy="48965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11 CuadroTexto"/>
          <p:cNvSpPr txBox="1"/>
          <p:nvPr/>
        </p:nvSpPr>
        <p:spPr>
          <a:xfrm>
            <a:off x="611560" y="2693819"/>
            <a:ext cx="187220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u="sng" dirty="0" smtClean="0">
                <a:solidFill>
                  <a:srgbClr val="FF0000"/>
                </a:solidFill>
              </a:rPr>
              <a:t>Lista Roja IUCN.</a:t>
            </a:r>
          </a:p>
          <a:p>
            <a:pPr algn="ctr"/>
            <a:endParaRPr lang="es-ES" b="1" u="sng" dirty="0" smtClean="0">
              <a:solidFill>
                <a:srgbClr val="FF0000"/>
              </a:solidFill>
            </a:endParaRPr>
          </a:p>
          <a:p>
            <a:pPr algn="ctr"/>
            <a:r>
              <a:rPr lang="es-ES" b="1" u="sng" dirty="0" smtClean="0">
                <a:solidFill>
                  <a:srgbClr val="FF0000"/>
                </a:solidFill>
              </a:rPr>
              <a:t>Libros rojos.</a:t>
            </a:r>
          </a:p>
          <a:p>
            <a:pPr algn="ctr"/>
            <a:endParaRPr lang="es-ES" b="1" u="sng" dirty="0" smtClean="0">
              <a:solidFill>
                <a:srgbClr val="FF0000"/>
              </a:solidFill>
            </a:endParaRPr>
          </a:p>
          <a:p>
            <a:pPr algn="ctr"/>
            <a:r>
              <a:rPr lang="es-ES" b="1" u="sng" dirty="0" smtClean="0">
                <a:solidFill>
                  <a:srgbClr val="FF0000"/>
                </a:solidFill>
              </a:rPr>
              <a:t>Listado (LESRPE) </a:t>
            </a:r>
          </a:p>
          <a:p>
            <a:pPr algn="ctr"/>
            <a:endParaRPr lang="es-ES" b="1" u="sng" dirty="0" smtClean="0">
              <a:solidFill>
                <a:srgbClr val="FF0000"/>
              </a:solidFill>
            </a:endParaRPr>
          </a:p>
          <a:p>
            <a:pPr algn="ctr"/>
            <a:r>
              <a:rPr lang="es-ES" b="1" u="sng" dirty="0" smtClean="0">
                <a:solidFill>
                  <a:srgbClr val="FF0000"/>
                </a:solidFill>
              </a:rPr>
              <a:t>Catálogo</a:t>
            </a:r>
            <a:endParaRPr lang="es-ES" b="1" u="sng" dirty="0">
              <a:solidFill>
                <a:srgbClr val="FF0000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372200" y="2780928"/>
            <a:ext cx="1800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Casi todos los elasmobranquios en el Listado.</a:t>
            </a:r>
          </a:p>
          <a:p>
            <a:endParaRPr lang="es-ES" dirty="0" smtClean="0"/>
          </a:p>
          <a:p>
            <a:r>
              <a:rPr lang="es-ES" dirty="0" smtClean="0"/>
              <a:t>Tortuga boba </a:t>
            </a:r>
            <a:r>
              <a:rPr lang="es-ES" i="1" dirty="0" err="1" smtClean="0"/>
              <a:t>Caretta</a:t>
            </a:r>
            <a:r>
              <a:rPr lang="es-ES" i="1" dirty="0" smtClean="0"/>
              <a:t> </a:t>
            </a:r>
            <a:r>
              <a:rPr lang="es-ES" i="1" dirty="0" err="1" smtClean="0"/>
              <a:t>caretta</a:t>
            </a:r>
            <a:r>
              <a:rPr lang="es-ES" i="1" dirty="0" smtClean="0"/>
              <a:t> </a:t>
            </a:r>
            <a:r>
              <a:rPr lang="es-ES" dirty="0" smtClean="0"/>
              <a:t>en el Catálogo.</a:t>
            </a:r>
          </a:p>
          <a:p>
            <a:endParaRPr lang="es-ES" dirty="0" smtClean="0"/>
          </a:p>
          <a:p>
            <a:r>
              <a:rPr lang="es-ES" dirty="0" smtClean="0"/>
              <a:t>Casi todos los cetáceos en el Catálogo.</a:t>
            </a:r>
          </a:p>
          <a:p>
            <a:endParaRPr lang="es-ES" dirty="0" smtClean="0"/>
          </a:p>
        </p:txBody>
      </p:sp>
      <p:sp>
        <p:nvSpPr>
          <p:cNvPr id="10" name="9 CuadroTexto"/>
          <p:cNvSpPr txBox="1"/>
          <p:nvPr/>
        </p:nvSpPr>
        <p:spPr>
          <a:xfrm>
            <a:off x="2771800" y="35332"/>
            <a:ext cx="6300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solidFill>
                  <a:schemeClr val="tx1"/>
                </a:solidFill>
              </a:rPr>
              <a:t>Buceo </a:t>
            </a:r>
            <a:r>
              <a:rPr lang="es-ES_tradnl" i="1" noProof="1" smtClean="0">
                <a:solidFill>
                  <a:schemeClr val="tx1"/>
                </a:solidFill>
              </a:rPr>
              <a:t>Ambiental</a:t>
            </a:r>
            <a:r>
              <a:rPr lang="en-US" i="1" dirty="0" smtClean="0">
                <a:solidFill>
                  <a:schemeClr val="tx1"/>
                </a:solidFill>
              </a:rPr>
              <a:t> en la Universidad de Sevilla. </a:t>
            </a:r>
            <a:endParaRPr lang="en-US" sz="2400" i="1" dirty="0" smtClean="0">
              <a:solidFill>
                <a:schemeClr val="tx1"/>
              </a:solidFill>
            </a:endParaRPr>
          </a:p>
        </p:txBody>
      </p:sp>
      <p:sp>
        <p:nvSpPr>
          <p:cNvPr id="11" name="1 Título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19256" cy="946759"/>
          </a:xfrm>
        </p:spPr>
        <p:txBody>
          <a:bodyPr>
            <a:normAutofit fontScale="90000"/>
          </a:bodyPr>
          <a:lstStyle/>
          <a:p>
            <a:pPr algn="l"/>
            <a:r>
              <a:rPr lang="es-ES" sz="2000" b="1" u="sng" dirty="0" smtClean="0"/>
              <a:t>Iniciativas Unidad de Buceo Ambiental en el P. N. del Estrecho.</a:t>
            </a:r>
            <a:r>
              <a:rPr lang="es-ES" b="1" u="sng" dirty="0" smtClean="0"/>
              <a:t/>
            </a:r>
            <a:br>
              <a:rPr lang="es-ES" b="1" u="sng" dirty="0" smtClean="0"/>
            </a:br>
            <a:endParaRPr lang="es-ES" dirty="0"/>
          </a:p>
        </p:txBody>
      </p:sp>
      <p:sp>
        <p:nvSpPr>
          <p:cNvPr id="14" name="1 Título"/>
          <p:cNvSpPr txBox="1">
            <a:spLocks/>
          </p:cNvSpPr>
          <p:nvPr/>
        </p:nvSpPr>
        <p:spPr>
          <a:xfrm>
            <a:off x="467544" y="908720"/>
            <a:ext cx="8064896" cy="10776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es-ES_tradnl" sz="2800" b="1" noProof="0" dirty="0" smtClean="0">
                <a:latin typeface="+mj-lt"/>
                <a:ea typeface="+mj-ea"/>
                <a:cs typeface="+mj-cs"/>
              </a:rPr>
              <a:t>C</a:t>
            </a:r>
            <a:r>
              <a:rPr lang="es-ES_tradnl" sz="2800" b="1" dirty="0" err="1" smtClean="0">
                <a:latin typeface="+mj-lt"/>
                <a:ea typeface="+mj-ea"/>
                <a:cs typeface="+mj-cs"/>
              </a:rPr>
              <a:t>enso</a:t>
            </a:r>
            <a:r>
              <a:rPr lang="es-ES_tradnl" sz="2800" b="1" dirty="0" smtClean="0">
                <a:latin typeface="+mj-lt"/>
                <a:ea typeface="+mj-ea"/>
                <a:cs typeface="+mj-cs"/>
              </a:rPr>
              <a:t> de especies protegidas</a:t>
            </a:r>
            <a:r>
              <a:rPr lang="en-GB" sz="2800" b="1" dirty="0" smtClean="0">
                <a:latin typeface="+mj-lt"/>
                <a:ea typeface="+mj-ea"/>
                <a:cs typeface="+mj-cs"/>
              </a:rPr>
              <a:t>.</a:t>
            </a:r>
            <a:endParaRPr kumimoji="0" lang="es-ES_tradnl" sz="2800" i="1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28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>
            <a:spLocks noGrp="1"/>
          </p:cNvSpPr>
          <p:nvPr>
            <p:ph type="title"/>
          </p:nvPr>
        </p:nvSpPr>
        <p:spPr>
          <a:xfrm>
            <a:off x="467544" y="466017"/>
            <a:ext cx="8219256" cy="946759"/>
          </a:xfrm>
        </p:spPr>
        <p:txBody>
          <a:bodyPr>
            <a:normAutofit fontScale="90000"/>
          </a:bodyPr>
          <a:lstStyle/>
          <a:p>
            <a:pPr algn="l"/>
            <a:r>
              <a:rPr lang="es-ES" sz="2000" b="1" u="sng" dirty="0" smtClean="0"/>
              <a:t>Iniciativas Unidad de Buceo Ambiental en el P. N. del Estrecho.</a:t>
            </a:r>
            <a:r>
              <a:rPr lang="es-ES" b="1" u="sng" dirty="0" smtClean="0"/>
              <a:t/>
            </a:r>
            <a:br>
              <a:rPr lang="es-ES" b="1" u="sng" dirty="0" smtClean="0"/>
            </a:br>
            <a:endParaRPr lang="es-ES" dirty="0"/>
          </a:p>
        </p:txBody>
      </p:sp>
      <p:pic>
        <p:nvPicPr>
          <p:cNvPr id="5" name="Picture 5" descr="C:\Documents and Settings\alumno\Escritorio\CUASS\LOGO y Diseños\Logos\cuass logo 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78" y="5790340"/>
            <a:ext cx="975378" cy="995652"/>
          </a:xfrm>
          <a:prstGeom prst="rect">
            <a:avLst/>
          </a:prstGeom>
          <a:noFill/>
        </p:spPr>
      </p:pic>
      <p:pic>
        <p:nvPicPr>
          <p:cNvPr id="6" name="Picture 2" descr="D:\JAVIÉ int\BIO. MARINA\logos etc\LBM DE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10840" y="5791476"/>
            <a:ext cx="1025656" cy="982634"/>
          </a:xfrm>
          <a:prstGeom prst="rect">
            <a:avLst/>
          </a:prstGeom>
          <a:noFill/>
        </p:spPr>
      </p:pic>
      <p:sp>
        <p:nvSpPr>
          <p:cNvPr id="7" name="1 Título"/>
          <p:cNvSpPr txBox="1">
            <a:spLocks/>
          </p:cNvSpPr>
          <p:nvPr/>
        </p:nvSpPr>
        <p:spPr>
          <a:xfrm>
            <a:off x="467544" y="1055204"/>
            <a:ext cx="8064896" cy="10776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es-ES_tradnl" sz="2800" b="1" noProof="0" dirty="0" smtClean="0">
                <a:latin typeface="+mj-lt"/>
                <a:ea typeface="+mj-ea"/>
                <a:cs typeface="+mj-cs"/>
              </a:rPr>
              <a:t>C</a:t>
            </a:r>
            <a:r>
              <a:rPr lang="es-ES_tradnl" sz="2800" b="1" dirty="0" err="1" smtClean="0">
                <a:latin typeface="+mj-lt"/>
                <a:ea typeface="+mj-ea"/>
                <a:cs typeface="+mj-cs"/>
              </a:rPr>
              <a:t>enso</a:t>
            </a:r>
            <a:r>
              <a:rPr lang="es-ES_tradnl" sz="2800" b="1" dirty="0" smtClean="0">
                <a:latin typeface="+mj-lt"/>
                <a:ea typeface="+mj-ea"/>
                <a:cs typeface="+mj-cs"/>
              </a:rPr>
              <a:t> de especies protegidas raras (de difícil detección)</a:t>
            </a:r>
            <a:r>
              <a:rPr lang="es-ES" sz="2800" b="1" dirty="0" smtClean="0">
                <a:latin typeface="+mj-lt"/>
                <a:ea typeface="+mj-ea"/>
                <a:cs typeface="+mj-cs"/>
              </a:rPr>
              <a:t>. </a:t>
            </a:r>
            <a:r>
              <a:rPr lang="es-ES" sz="2800" i="1" dirty="0" err="1" smtClean="0">
                <a:latin typeface="+mj-lt"/>
                <a:ea typeface="+mj-ea"/>
                <a:cs typeface="+mj-cs"/>
              </a:rPr>
              <a:t>Charonia</a:t>
            </a:r>
            <a:r>
              <a:rPr lang="es-ES" sz="2800" i="1" dirty="0" smtClean="0">
                <a:latin typeface="+mj-lt"/>
                <a:ea typeface="+mj-ea"/>
                <a:cs typeface="+mj-cs"/>
              </a:rPr>
              <a:t> lampas</a:t>
            </a:r>
            <a:endParaRPr kumimoji="0" lang="es-ES_tradnl" sz="2800" i="1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28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771800" y="35332"/>
            <a:ext cx="6300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solidFill>
                  <a:schemeClr val="tx1"/>
                </a:solidFill>
              </a:rPr>
              <a:t>Buceo </a:t>
            </a:r>
            <a:r>
              <a:rPr lang="es-ES_tradnl" i="1" noProof="1" smtClean="0">
                <a:solidFill>
                  <a:schemeClr val="tx1"/>
                </a:solidFill>
              </a:rPr>
              <a:t>Ambiental</a:t>
            </a:r>
            <a:r>
              <a:rPr lang="en-US" i="1" dirty="0" smtClean="0">
                <a:solidFill>
                  <a:schemeClr val="tx1"/>
                </a:solidFill>
              </a:rPr>
              <a:t> en la Universidad de Sevilla. </a:t>
            </a:r>
            <a:endParaRPr lang="en-US" sz="2400" i="1" dirty="0" smtClean="0">
              <a:solidFill>
                <a:schemeClr val="tx1"/>
              </a:solidFill>
            </a:endParaRPr>
          </a:p>
        </p:txBody>
      </p:sp>
      <p:pic>
        <p:nvPicPr>
          <p:cNvPr id="132097" name="Picture 1" descr="D:\JAVIÉ int\BIO. MARINA\GALERÍA\Buceo Ambiental. Sin retocar\B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1970669"/>
            <a:ext cx="5688632" cy="42666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916832"/>
            <a:ext cx="6699383" cy="4574423"/>
          </a:xfrm>
        </p:spPr>
      </p:pic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467544" y="466017"/>
            <a:ext cx="8219256" cy="946759"/>
          </a:xfrm>
        </p:spPr>
        <p:txBody>
          <a:bodyPr>
            <a:normAutofit fontScale="90000"/>
          </a:bodyPr>
          <a:lstStyle/>
          <a:p>
            <a:pPr algn="l"/>
            <a:r>
              <a:rPr lang="es-ES" sz="2000" b="1" u="sng" dirty="0" smtClean="0"/>
              <a:t>Iniciativas Unidad de Buceo Ambiental en el P. N. del Estrecho.</a:t>
            </a:r>
            <a:r>
              <a:rPr lang="es-ES" b="1" u="sng" dirty="0" smtClean="0"/>
              <a:t/>
            </a:r>
            <a:br>
              <a:rPr lang="es-ES" b="1" u="sng" dirty="0" smtClean="0"/>
            </a:br>
            <a:endParaRPr lang="es-ES" dirty="0"/>
          </a:p>
        </p:txBody>
      </p:sp>
      <p:pic>
        <p:nvPicPr>
          <p:cNvPr id="6" name="Picture 5" descr="C:\Documents and Settings\alumno\Escritorio\CUASS\LOGO y Diseños\Logos\cuass logo o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778" y="5790340"/>
            <a:ext cx="975378" cy="995652"/>
          </a:xfrm>
          <a:prstGeom prst="rect">
            <a:avLst/>
          </a:prstGeom>
          <a:noFill/>
        </p:spPr>
      </p:pic>
      <p:pic>
        <p:nvPicPr>
          <p:cNvPr id="7" name="Picture 2" descr="D:\JAVIÉ int\BIO. MARINA\logos etc\LBM DE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10840" y="5791476"/>
            <a:ext cx="1025656" cy="982634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771800" y="35332"/>
            <a:ext cx="6300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solidFill>
                  <a:schemeClr val="tx1"/>
                </a:solidFill>
              </a:rPr>
              <a:t>Buceo </a:t>
            </a:r>
            <a:r>
              <a:rPr lang="es-ES_tradnl" i="1" noProof="1" smtClean="0">
                <a:solidFill>
                  <a:schemeClr val="tx1"/>
                </a:solidFill>
              </a:rPr>
              <a:t>Ambiental</a:t>
            </a:r>
            <a:r>
              <a:rPr lang="en-US" i="1" dirty="0" smtClean="0">
                <a:solidFill>
                  <a:schemeClr val="tx1"/>
                </a:solidFill>
              </a:rPr>
              <a:t> en la Universidad de Sevilla. </a:t>
            </a:r>
            <a:endParaRPr lang="en-US" sz="2400" i="1" dirty="0" smtClean="0">
              <a:solidFill>
                <a:schemeClr val="tx1"/>
              </a:solidFill>
            </a:endParaRPr>
          </a:p>
        </p:txBody>
      </p:sp>
      <p:sp>
        <p:nvSpPr>
          <p:cNvPr id="9" name="1 Título"/>
          <p:cNvSpPr txBox="1">
            <a:spLocks/>
          </p:cNvSpPr>
          <p:nvPr/>
        </p:nvSpPr>
        <p:spPr>
          <a:xfrm>
            <a:off x="467544" y="764704"/>
            <a:ext cx="8064896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es-ES_tradnl" sz="2800" b="1" noProof="0" dirty="0" smtClean="0">
                <a:latin typeface="+mj-lt"/>
                <a:ea typeface="+mj-ea"/>
                <a:cs typeface="+mj-cs"/>
              </a:rPr>
              <a:t>C</a:t>
            </a:r>
            <a:r>
              <a:rPr lang="es-ES_tradnl" sz="2800" b="1" dirty="0" err="1" smtClean="0">
                <a:latin typeface="+mj-lt"/>
                <a:ea typeface="+mj-ea"/>
                <a:cs typeface="+mj-cs"/>
              </a:rPr>
              <a:t>enso</a:t>
            </a:r>
            <a:r>
              <a:rPr lang="es-ES_tradnl" sz="2800" b="1" dirty="0" smtClean="0">
                <a:latin typeface="+mj-lt"/>
                <a:ea typeface="+mj-ea"/>
                <a:cs typeface="+mj-cs"/>
              </a:rPr>
              <a:t> de especies protegidas de difícil detección</a:t>
            </a:r>
            <a:r>
              <a:rPr lang="es-ES" sz="2800" b="1" dirty="0" smtClean="0">
                <a:latin typeface="+mj-lt"/>
                <a:ea typeface="+mj-ea"/>
                <a:cs typeface="+mj-cs"/>
              </a:rPr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11117838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lumno\Escritorio\CUASS\2.ACTIVIDADES\2.SALIDAS\2014, Javi y Curro\Salida Tarifa-CEGMA Marzo-`14\Sábado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27476" y="2204864"/>
            <a:ext cx="4704964" cy="3528560"/>
          </a:xfrm>
          <a:prstGeom prst="rect">
            <a:avLst/>
          </a:prstGeom>
          <a:noFill/>
        </p:spPr>
      </p:pic>
      <p:pic>
        <p:nvPicPr>
          <p:cNvPr id="10" name="Picture 5" descr="C:\Documents and Settings\alumno\Escritorio\CUASS\LOGO y Diseños\Logos\cuass logo o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4" y="5877272"/>
            <a:ext cx="890216" cy="908720"/>
          </a:xfrm>
          <a:prstGeom prst="rect">
            <a:avLst/>
          </a:prstGeom>
          <a:noFill/>
        </p:spPr>
      </p:pic>
      <p:pic>
        <p:nvPicPr>
          <p:cNvPr id="1029" name="Picture 5" descr="C:\Documents and Settings\alumno\Escritorio\CUASS\2.ACTIVIDADES\2.SALIDAS\2014, Javi y Curro\Salida Tarifa-CEGMA Marzo-`14\Sábado\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86" y="1773004"/>
            <a:ext cx="4896518" cy="3672220"/>
          </a:xfrm>
          <a:prstGeom prst="rect">
            <a:avLst/>
          </a:prstGeom>
          <a:noFill/>
        </p:spPr>
      </p:pic>
      <p:sp>
        <p:nvSpPr>
          <p:cNvPr id="13" name="1 Título"/>
          <p:cNvSpPr txBox="1">
            <a:spLocks/>
          </p:cNvSpPr>
          <p:nvPr/>
        </p:nvSpPr>
        <p:spPr>
          <a:xfrm>
            <a:off x="467544" y="1133872"/>
            <a:ext cx="6552728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Estaciones centinela. </a:t>
            </a:r>
            <a:r>
              <a:rPr kumimoji="0" lang="es-E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s-E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s-E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2 Marcador de contenido"/>
          <p:cNvSpPr txBox="1">
            <a:spLocks/>
          </p:cNvSpPr>
          <p:nvPr/>
        </p:nvSpPr>
        <p:spPr>
          <a:xfrm>
            <a:off x="457200" y="620688"/>
            <a:ext cx="6419056" cy="5326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ES" sz="1800" b="1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Iniciativas Unidad de Buceo Ambiental en el P. N. del Estrecho.</a:t>
            </a:r>
            <a:endParaRPr kumimoji="0" lang="es-ES" sz="1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2" descr="D:\JAVIÉ int\BIO. MARINA\logos etc\LBM DE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00392" y="5877272"/>
            <a:ext cx="936104" cy="896838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2771800" y="35332"/>
            <a:ext cx="6300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solidFill>
                  <a:schemeClr val="tx1"/>
                </a:solidFill>
              </a:rPr>
              <a:t>Buceo </a:t>
            </a:r>
            <a:r>
              <a:rPr lang="es-ES_tradnl" i="1" noProof="1" smtClean="0">
                <a:solidFill>
                  <a:schemeClr val="tx1"/>
                </a:solidFill>
              </a:rPr>
              <a:t>Ambiental</a:t>
            </a:r>
            <a:r>
              <a:rPr lang="en-US" i="1" dirty="0" smtClean="0">
                <a:solidFill>
                  <a:schemeClr val="tx1"/>
                </a:solidFill>
              </a:rPr>
              <a:t> en la Universidad de Sevilla. </a:t>
            </a:r>
            <a:endParaRPr lang="en-US" sz="2400" i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C:\Documents and Settings\alumno\Escritorio\CUASS\LOGO y Diseños\Logos\cuass logo 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384" y="5877272"/>
            <a:ext cx="890216" cy="908720"/>
          </a:xfrm>
          <a:prstGeom prst="rect">
            <a:avLst/>
          </a:prstGeom>
          <a:noFill/>
        </p:spPr>
      </p:pic>
      <p:pic>
        <p:nvPicPr>
          <p:cNvPr id="9" name="Picture 3" descr="C:\Documents and Settings\alumno\Escritorio\CUASS\2.ACTIVIDADES\2.SALIDAS\2014, Javi y Curro\Salida Tarifa-CEGMA Marzo-`14\Sábado\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542492"/>
            <a:ext cx="4176464" cy="3132348"/>
          </a:xfrm>
          <a:prstGeom prst="rect">
            <a:avLst/>
          </a:prstGeom>
          <a:noFill/>
        </p:spPr>
      </p:pic>
      <p:sp>
        <p:nvSpPr>
          <p:cNvPr id="12" name="1 Título"/>
          <p:cNvSpPr>
            <a:spLocks noGrp="1"/>
          </p:cNvSpPr>
          <p:nvPr>
            <p:ph type="title"/>
          </p:nvPr>
        </p:nvSpPr>
        <p:spPr>
          <a:xfrm>
            <a:off x="467544" y="1052736"/>
            <a:ext cx="6984776" cy="710952"/>
          </a:xfrm>
        </p:spPr>
        <p:txBody>
          <a:bodyPr>
            <a:noAutofit/>
          </a:bodyPr>
          <a:lstStyle/>
          <a:p>
            <a:pPr algn="l"/>
            <a:r>
              <a:rPr lang="es-ES_tradnl" sz="2800" b="1" dirty="0" smtClean="0">
                <a:solidFill>
                  <a:schemeClr val="tx1"/>
                </a:solidFill>
              </a:rPr>
              <a:t>Estaciones centinela. </a:t>
            </a:r>
            <a:r>
              <a:rPr lang="es-ES" sz="2800" b="1" dirty="0" smtClean="0">
                <a:solidFill>
                  <a:schemeClr val="tx1"/>
                </a:solidFill>
              </a:rPr>
              <a:t/>
            </a:r>
            <a:br>
              <a:rPr lang="es-ES" sz="2800" b="1" dirty="0" smtClean="0">
                <a:solidFill>
                  <a:schemeClr val="tx1"/>
                </a:solidFill>
              </a:rPr>
            </a:br>
            <a:endParaRPr lang="es-ES" sz="2800" b="1" dirty="0"/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457200" y="620688"/>
            <a:ext cx="6419056" cy="5326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ES" sz="18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Iniciativas Unidad de Buceo Ambiental en el P. N. del Estrecho.</a:t>
            </a:r>
            <a:endParaRPr kumimoji="0" lang="es-E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2" descr="D:\JAVIÉ int\BIO. MARINA\logos etc\LBM DE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0392" y="5877272"/>
            <a:ext cx="936104" cy="896838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2771800" y="35332"/>
            <a:ext cx="6300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solidFill>
                  <a:schemeClr val="tx1"/>
                </a:solidFill>
              </a:rPr>
              <a:t>Buceo </a:t>
            </a:r>
            <a:r>
              <a:rPr lang="es-ES_tradnl" i="1" noProof="1" smtClean="0">
                <a:solidFill>
                  <a:schemeClr val="tx1"/>
                </a:solidFill>
              </a:rPr>
              <a:t>Ambiental</a:t>
            </a:r>
            <a:r>
              <a:rPr lang="en-US" i="1" dirty="0" smtClean="0">
                <a:solidFill>
                  <a:schemeClr val="tx1"/>
                </a:solidFill>
              </a:rPr>
              <a:t> en la Universidad de Sevilla. </a:t>
            </a:r>
            <a:endParaRPr lang="en-US" sz="2400" i="1" dirty="0" smtClean="0">
              <a:solidFill>
                <a:schemeClr val="tx1"/>
              </a:solidFill>
            </a:endParaRPr>
          </a:p>
        </p:txBody>
      </p:sp>
      <p:pic>
        <p:nvPicPr>
          <p:cNvPr id="11" name="10 Imagen" descr="GLOBAL copiar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31032" y="1569799"/>
            <a:ext cx="3312368" cy="5027553"/>
          </a:xfrm>
          <a:prstGeom prst="rect">
            <a:avLst/>
          </a:prstGeom>
          <a:noFill/>
          <a:ln w="6350" cmpd="sng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14" name="Picture 6" descr="cancamo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3" y="4750147"/>
            <a:ext cx="4068452" cy="88673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" descr="masill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9538" y="5744616"/>
            <a:ext cx="1846758" cy="8527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C:\Documents and Settings\alumno\Escritorio\CUASS\LOGO y Diseños\Logos\cuass logo 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384" y="5877272"/>
            <a:ext cx="890216" cy="908720"/>
          </a:xfrm>
          <a:prstGeom prst="rect">
            <a:avLst/>
          </a:prstGeom>
          <a:noFill/>
        </p:spPr>
      </p:pic>
      <p:pic>
        <p:nvPicPr>
          <p:cNvPr id="9" name="Picture 2" descr="C:\Documents and Settings\alumno\Escritorio\CUASS\2.ACTIVIDADES\2.SALIDAS\2014, Javi y Curro\Salida Tarifa-CEGMA Marzo-`14\Sábado\P315427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628800"/>
            <a:ext cx="5328592" cy="3996444"/>
          </a:xfrm>
          <a:prstGeom prst="rect">
            <a:avLst/>
          </a:prstGeom>
          <a:noFill/>
        </p:spPr>
      </p:pic>
      <p:pic>
        <p:nvPicPr>
          <p:cNvPr id="3074" name="Picture 2" descr="C:\Documents and Settings\alumno\Escritorio\CUASS\2.ACTIVIDADES\2.SALIDAS\2014, Javi y Curro\Salida Tarifa-CEGMA Marzo-`14\Viernes\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267090"/>
            <a:ext cx="3384390" cy="2538174"/>
          </a:xfrm>
          <a:prstGeom prst="rect">
            <a:avLst/>
          </a:prstGeom>
          <a:noFill/>
        </p:spPr>
      </p:pic>
      <p:sp>
        <p:nvSpPr>
          <p:cNvPr id="12" name="1 Título"/>
          <p:cNvSpPr>
            <a:spLocks noGrp="1"/>
          </p:cNvSpPr>
          <p:nvPr>
            <p:ph type="title"/>
          </p:nvPr>
        </p:nvSpPr>
        <p:spPr>
          <a:xfrm>
            <a:off x="467544" y="1133872"/>
            <a:ext cx="6912768" cy="710952"/>
          </a:xfrm>
        </p:spPr>
        <p:txBody>
          <a:bodyPr>
            <a:noAutofit/>
          </a:bodyPr>
          <a:lstStyle/>
          <a:p>
            <a:pPr algn="l"/>
            <a:r>
              <a:rPr lang="es-ES_tradnl" sz="2800" b="1" dirty="0" smtClean="0">
                <a:solidFill>
                  <a:schemeClr val="tx1"/>
                </a:solidFill>
              </a:rPr>
              <a:t>Estaciones centinela. </a:t>
            </a:r>
            <a:r>
              <a:rPr lang="es-ES" sz="2800" b="1" dirty="0" smtClean="0">
                <a:solidFill>
                  <a:schemeClr val="tx1"/>
                </a:solidFill>
              </a:rPr>
              <a:t/>
            </a:r>
            <a:br>
              <a:rPr lang="es-ES" sz="2800" b="1" dirty="0" smtClean="0">
                <a:solidFill>
                  <a:schemeClr val="tx1"/>
                </a:solidFill>
              </a:rPr>
            </a:br>
            <a:endParaRPr lang="es-ES" sz="2800" b="1" dirty="0"/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457200" y="620688"/>
            <a:ext cx="6419056" cy="5326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ES" sz="18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Iniciativas Unidad de Buceo Ambiental en el P. N. del Estrecho.</a:t>
            </a:r>
            <a:endParaRPr kumimoji="0" lang="es-E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Picture 2" descr="D:\JAVIÉ int\BIO. MARINA\logos etc\LBM DE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00392" y="5877272"/>
            <a:ext cx="936104" cy="896838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2771800" y="35332"/>
            <a:ext cx="6300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solidFill>
                  <a:schemeClr val="tx1"/>
                </a:solidFill>
              </a:rPr>
              <a:t>Buceo </a:t>
            </a:r>
            <a:r>
              <a:rPr lang="es-ES_tradnl" i="1" noProof="1" smtClean="0">
                <a:solidFill>
                  <a:schemeClr val="tx1"/>
                </a:solidFill>
              </a:rPr>
              <a:t>Ambiental</a:t>
            </a:r>
            <a:r>
              <a:rPr lang="en-US" i="1" dirty="0" smtClean="0">
                <a:solidFill>
                  <a:schemeClr val="tx1"/>
                </a:solidFill>
              </a:rPr>
              <a:t> en la Universidad de Sevilla. </a:t>
            </a:r>
            <a:endParaRPr lang="en-US" sz="2400" i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133872"/>
            <a:ext cx="7128792" cy="710952"/>
          </a:xfrm>
        </p:spPr>
        <p:txBody>
          <a:bodyPr>
            <a:noAutofit/>
          </a:bodyPr>
          <a:lstStyle/>
          <a:p>
            <a:pPr algn="l"/>
            <a:r>
              <a:rPr lang="es-ES_tradnl" sz="2800" b="1" dirty="0" smtClean="0">
                <a:solidFill>
                  <a:schemeClr val="tx1"/>
                </a:solidFill>
              </a:rPr>
              <a:t>Estaciones centinela. </a:t>
            </a:r>
            <a:r>
              <a:rPr lang="es-ES" sz="2800" b="1" dirty="0" smtClean="0">
                <a:solidFill>
                  <a:schemeClr val="tx1"/>
                </a:solidFill>
              </a:rPr>
              <a:t/>
            </a:r>
            <a:br>
              <a:rPr lang="es-ES" sz="2800" b="1" dirty="0" smtClean="0">
                <a:solidFill>
                  <a:schemeClr val="tx1"/>
                </a:solidFill>
              </a:rPr>
            </a:br>
            <a:endParaRPr lang="es-ES" sz="2800" b="1" dirty="0"/>
          </a:p>
        </p:txBody>
      </p:sp>
      <p:pic>
        <p:nvPicPr>
          <p:cNvPr id="8" name="Picture 5" descr="C:\Documents and Settings\alumno\Escritorio\CUASS\LOGO y Diseños\Logos\cuass logo 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384" y="5877272"/>
            <a:ext cx="890216" cy="908720"/>
          </a:xfrm>
          <a:prstGeom prst="rect">
            <a:avLst/>
          </a:prstGeom>
          <a:noFill/>
        </p:spPr>
      </p:pic>
      <p:sp>
        <p:nvSpPr>
          <p:cNvPr id="9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6419056" cy="5326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1800" b="1" u="sng" dirty="0" smtClean="0"/>
              <a:t>Iniciativas Unidad de Buceo Ambiental en el P. N. del Estrecho.</a:t>
            </a:r>
            <a:endParaRPr lang="es-ES" sz="1800" dirty="0"/>
          </a:p>
        </p:txBody>
      </p:sp>
      <p:pic>
        <p:nvPicPr>
          <p:cNvPr id="7" name="Picture 2" descr="D:\JAVIÉ int\BIO. MARINA\logos etc\LBM DE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5877272"/>
            <a:ext cx="936104" cy="896838"/>
          </a:xfrm>
          <a:prstGeom prst="rect">
            <a:avLst/>
          </a:prstGeom>
          <a:noFill/>
        </p:spPr>
      </p:pic>
      <p:pic>
        <p:nvPicPr>
          <p:cNvPr id="114690" name="Picture 2" descr="D:\JAVIÉ int\BIO. MARINA\GALERÍA\Buceo Ambiental. Sin retocar\26mt-cdr1.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1639452"/>
            <a:ext cx="6768752" cy="4741876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2771800" y="35332"/>
            <a:ext cx="6300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solidFill>
                  <a:schemeClr val="tx1"/>
                </a:solidFill>
              </a:rPr>
              <a:t>Buceo </a:t>
            </a:r>
            <a:r>
              <a:rPr lang="es-ES_tradnl" i="1" noProof="1" smtClean="0">
                <a:solidFill>
                  <a:schemeClr val="tx1"/>
                </a:solidFill>
              </a:rPr>
              <a:t>Ambiental</a:t>
            </a:r>
            <a:r>
              <a:rPr lang="en-US" i="1" dirty="0" smtClean="0">
                <a:solidFill>
                  <a:schemeClr val="tx1"/>
                </a:solidFill>
              </a:rPr>
              <a:t> en la Universidad de Sevilla. </a:t>
            </a:r>
            <a:endParaRPr lang="en-US" sz="2400" i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467544" y="466017"/>
            <a:ext cx="8219256" cy="946759"/>
          </a:xfrm>
        </p:spPr>
        <p:txBody>
          <a:bodyPr>
            <a:normAutofit fontScale="90000"/>
          </a:bodyPr>
          <a:lstStyle/>
          <a:p>
            <a:pPr algn="l"/>
            <a:r>
              <a:rPr lang="es-ES" sz="2000" b="1" u="sng" dirty="0" smtClean="0"/>
              <a:t>Iniciativas Unidad de Buceo Ambiental en el P. N. del Estrecho.</a:t>
            </a:r>
            <a:r>
              <a:rPr lang="es-ES" b="1" u="sng" dirty="0" smtClean="0"/>
              <a:t/>
            </a:r>
            <a:br>
              <a:rPr lang="es-ES" b="1" u="sng" dirty="0" smtClean="0"/>
            </a:br>
            <a:endParaRPr lang="es-ES" dirty="0"/>
          </a:p>
        </p:txBody>
      </p:sp>
      <p:pic>
        <p:nvPicPr>
          <p:cNvPr id="6" name="Picture 5" descr="C:\Documents and Settings\alumno\Escritorio\CUASS\LOGO y Diseños\Logos\cuass logo 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78" y="5790340"/>
            <a:ext cx="975378" cy="995652"/>
          </a:xfrm>
          <a:prstGeom prst="rect">
            <a:avLst/>
          </a:prstGeom>
          <a:noFill/>
        </p:spPr>
      </p:pic>
      <p:pic>
        <p:nvPicPr>
          <p:cNvPr id="7" name="Picture 2" descr="D:\JAVIÉ int\BIO. MARINA\logos etc\LBM DE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10840" y="5791476"/>
            <a:ext cx="1025656" cy="982634"/>
          </a:xfrm>
          <a:prstGeom prst="rect">
            <a:avLst/>
          </a:prstGeom>
          <a:noFill/>
        </p:spPr>
      </p:pic>
      <p:sp>
        <p:nvSpPr>
          <p:cNvPr id="8" name="1 Título"/>
          <p:cNvSpPr txBox="1">
            <a:spLocks/>
          </p:cNvSpPr>
          <p:nvPr/>
        </p:nvSpPr>
        <p:spPr>
          <a:xfrm>
            <a:off x="539552" y="1196752"/>
            <a:ext cx="7632848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Muy</a:t>
            </a:r>
            <a:r>
              <a:rPr kumimoji="0" lang="es-ES_tradnl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importante</a:t>
            </a:r>
            <a:r>
              <a:rPr kumimoji="0" lang="es-ES_tradn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:     LA WEB</a:t>
            </a:r>
            <a:endParaRPr kumimoji="0" lang="es-E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771800" y="35332"/>
            <a:ext cx="6300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i="1" dirty="0" smtClean="0">
                <a:solidFill>
                  <a:schemeClr val="tx1"/>
                </a:solidFill>
              </a:rPr>
              <a:t>Buceo </a:t>
            </a:r>
            <a:r>
              <a:rPr lang="es-ES_tradnl" i="1" noProof="1" smtClean="0">
                <a:solidFill>
                  <a:schemeClr val="tx1"/>
                </a:solidFill>
              </a:rPr>
              <a:t>Ambiental</a:t>
            </a:r>
            <a:r>
              <a:rPr lang="en-US" i="1" dirty="0" smtClean="0">
                <a:solidFill>
                  <a:schemeClr val="tx1"/>
                </a:solidFill>
              </a:rPr>
              <a:t> en la Universidad de Sevilla. </a:t>
            </a:r>
            <a:endParaRPr lang="en-US" sz="2400" i="1" dirty="0" smtClean="0">
              <a:solidFill>
                <a:schemeClr val="tx1"/>
              </a:solidFill>
            </a:endParaRPr>
          </a:p>
        </p:txBody>
      </p:sp>
      <p:sp>
        <p:nvSpPr>
          <p:cNvPr id="11" name="2 Marcador de contenido"/>
          <p:cNvSpPr>
            <a:spLocks noGrp="1"/>
          </p:cNvSpPr>
          <p:nvPr>
            <p:ph idx="1"/>
          </p:nvPr>
        </p:nvSpPr>
        <p:spPr>
          <a:xfrm>
            <a:off x="395536" y="2780928"/>
            <a:ext cx="7992888" cy="16127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ES" sz="4400" dirty="0" smtClean="0"/>
              <a:t>www.submarinismoambiental.org</a:t>
            </a:r>
            <a:endParaRPr lang="es-E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alumno\Escritorio\Ceuta Sept 13\Dique Levante vista general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9" y="-27384"/>
            <a:ext cx="9144419" cy="6885384"/>
          </a:xfrm>
          <a:prstGeom prst="rect">
            <a:avLst/>
          </a:prstGeom>
          <a:noFill/>
        </p:spPr>
      </p:pic>
      <p:pic>
        <p:nvPicPr>
          <p:cNvPr id="24581" name="Picture 5" descr="C:\Documents and Settings\alumno\Escritorio\fbo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3356992"/>
            <a:ext cx="2600329" cy="1296144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6444208" y="2628201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 smtClean="0">
                <a:solidFill>
                  <a:schemeClr val="bg1"/>
                </a:solidFill>
              </a:rPr>
              <a:t>cuass@us.es</a:t>
            </a:r>
            <a:endParaRPr lang="es-ES" sz="3200" b="1" dirty="0">
              <a:solidFill>
                <a:schemeClr val="bg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372200" y="4716433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 smtClean="0">
                <a:solidFill>
                  <a:schemeClr val="bg1"/>
                </a:solidFill>
              </a:rPr>
              <a:t>www.cuass.es</a:t>
            </a:r>
            <a:endParaRPr lang="es-ES" sz="3200" b="1" dirty="0">
              <a:solidFill>
                <a:schemeClr val="bg1"/>
              </a:solidFill>
            </a:endParaRPr>
          </a:p>
        </p:txBody>
      </p:sp>
      <p:pic>
        <p:nvPicPr>
          <p:cNvPr id="7" name="Picture 3" descr="C:\Documents and Settings\alumno\Escritorio\CUASS\cuass logo o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260648"/>
            <a:ext cx="2088232" cy="2131638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6228184" y="5498068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637 515 232</a:t>
            </a:r>
            <a:endParaRPr lang="es-ES" sz="2800" b="1" dirty="0">
              <a:solidFill>
                <a:schemeClr val="bg1"/>
              </a:solidFill>
            </a:endParaRPr>
          </a:p>
        </p:txBody>
      </p:sp>
      <p:pic>
        <p:nvPicPr>
          <p:cNvPr id="115716" name="Picture 4" descr="http://imagenpng.com/wp-content/uploads/2015/06/whatsapp_log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44408" y="5373216"/>
            <a:ext cx="792088" cy="7920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46988</TotalTime>
  <Words>504</Words>
  <Application>Microsoft Office PowerPoint</Application>
  <PresentationFormat>Presentación en pantalla (4:3)</PresentationFormat>
  <Paragraphs>93</Paragraphs>
  <Slides>21</Slides>
  <Notes>1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Acrobat Document</vt:lpstr>
      <vt:lpstr>Buceo ambiental: “Conservación  recreativa” del litoral con participación ciudadana.</vt:lpstr>
      <vt:lpstr>Presentación de PowerPoint</vt:lpstr>
      <vt:lpstr>Presentación de PowerPoint</vt:lpstr>
      <vt:lpstr>Medio Marino mediterráneo: TEMPERATURA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Iniciativas Unidad de Buceo Ambiental en el P. N. del Estrecho. </vt:lpstr>
      <vt:lpstr>Iniciativas Unidad de Buceo Ambiental en el P. N. del Estrecho. </vt:lpstr>
      <vt:lpstr>Iniciativas Unidad de Buceo Ambiental en el P. N. del Estrecho. </vt:lpstr>
      <vt:lpstr>Iniciativas Unidad de Buceo Ambiental en el P. N. del Estrecho. </vt:lpstr>
      <vt:lpstr>Presentación de PowerPoint</vt:lpstr>
      <vt:lpstr>Estaciones centinela.  </vt:lpstr>
      <vt:lpstr>Estaciones centinela.  </vt:lpstr>
      <vt:lpstr>Estaciones centinela.  </vt:lpstr>
      <vt:lpstr>Iniciativas Unidad de Buceo Ambiental en el P. N. del Estrecho. 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Buceo ambiental</dc:title>
  <dc:creator>juances</dc:creator>
  <cp:lastModifiedBy>Juan_Sempere_Valverde</cp:lastModifiedBy>
  <cp:revision>182</cp:revision>
  <dcterms:created xsi:type="dcterms:W3CDTF">2015-06-14T19:44:28Z</dcterms:created>
  <dcterms:modified xsi:type="dcterms:W3CDTF">2017-04-22T05:18:13Z</dcterms:modified>
</cp:coreProperties>
</file>