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media/image53.jpeg" ContentType="image/jpeg"/>
  <Override PartName="/ppt/media/image1.jpeg" ContentType="image/jpeg"/>
  <Override PartName="/ppt/media/image9.jpeg" ContentType="image/jpeg"/>
  <Override PartName="/ppt/media/image54.jpeg" ContentType="image/jpeg"/>
  <Override PartName="/ppt/media/image2.jpeg" ContentType="image/jpeg"/>
  <Override PartName="/ppt/media/image55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58.jpeg" ContentType="image/jpeg"/>
  <Override PartName="/ppt/media/image7.jpeg" ContentType="image/jpeg"/>
  <Override PartName="/ppt/media/image59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png" ContentType="image/png"/>
  <Override PartName="/ppt/media/image18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9.jpeg" ContentType="image/jpeg"/>
  <Override PartName="/ppt/media/image20.jpeg" ContentType="image/jpeg"/>
  <Override PartName="/ppt/media/image44.png" ContentType="image/pn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png" ContentType="image/png"/>
  <Override PartName="/ppt/media/image36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57.png" ContentType="image/pn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png" ContentType="image/png"/>
  <Override PartName="/ppt/media/image49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media56.wmv" ContentType="video/x-ms-wmv"/>
  <Override PartName="/ppt/media/image48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60.jpeg" ContentType="image/jpeg"/>
  <Override PartName="/ppt/media/image61.jpeg" ContentType="image/jpeg"/>
  <Override PartName="/ppt/media/image62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media/image66.jpeg" ContentType="image/jpeg"/>
  <Override PartName="/ppt/media/image67.jpeg" ContentType="image/jpeg"/>
  <Override PartName="/ppt/media/image68.jpeg" ContentType="image/jpeg"/>
  <Override PartName="/ppt/media/image69.jpeg" ContentType="image/jpeg"/>
  <Override PartName="/ppt/media/image70.jpeg" ContentType="image/jpeg"/>
  <Override PartName="/ppt/media/image71.jpeg" ContentType="image/jpeg"/>
  <Override PartName="/ppt/media/image72.jpeg" ContentType="image/jpeg"/>
  <Override PartName="/ppt/media/image73.jpeg" ContentType="image/jpeg"/>
  <Override PartName="/ppt/media/image74.jpeg" ContentType="image/jpeg"/>
  <Override PartName="/ppt/media/image75.jpeg" ContentType="image/jpeg"/>
  <Override PartName="/ppt/media/image76.jpeg" ContentType="image/jpeg"/>
  <Override PartName="/ppt/media/image77.jpeg" ContentType="image/jpeg"/>
  <Override PartName="/ppt/media/image78.jpeg" ContentType="image/jpeg"/>
  <Override PartName="/ppt/media/image79.jpeg" ContentType="image/jpeg"/>
  <Override PartName="/ppt/media/image80.jpeg" ContentType="image/jpeg"/>
</Types>
</file>

<file path=_rels/.rels><?xml version="1.0" encoding="UTF-8"?>
<Relationships xmlns="http://schemas.openxmlformats.org/package/2006/relationships"><Relationship Id="rId1" Type="http://schemas.openxmlformats.org/officedocument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Pulse para desplazar la diapositiva</a:t>
            </a:r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GB" sz="2000" spc="-1" strike="noStrike">
                <a:latin typeface="Arial"/>
              </a:rPr>
              <a:t>Pulse para editar el formato de las notas</a:t>
            </a:r>
            <a:endParaRPr b="0" lang="en-GB" sz="2000" spc="-1" strike="noStrike"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GB" sz="1400" spc="-1" strike="noStrike">
                <a:latin typeface="Times New Roman"/>
              </a:rPr>
              <a:t>&lt;cabecera&gt;</a:t>
            </a:r>
            <a:endParaRPr b="0" lang="en-GB" sz="1400" spc="-1" strike="noStrike">
              <a:latin typeface="Times New Roman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en-GB" sz="1400" spc="-1" strike="noStrike">
                <a:latin typeface="Times New Roman"/>
              </a:rPr>
              <a:t>&lt;fecha/hora&gt;</a:t>
            </a:r>
            <a:endParaRPr b="0" lang="en-GB" sz="1400" spc="-1" strike="noStrike">
              <a:latin typeface="Times New Roman"/>
            </a:endParaRPr>
          </a:p>
        </p:txBody>
      </p:sp>
      <p:sp>
        <p:nvSpPr>
          <p:cNvPr id="127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en-GB" sz="1400" spc="-1" strike="noStrike">
                <a:latin typeface="Times New Roman"/>
              </a:rPr>
              <a:t>&lt;pie de página&gt;</a:t>
            </a:r>
            <a:endParaRPr b="0" lang="en-GB" sz="1400" spc="-1" strike="noStrike">
              <a:latin typeface="Times New Roman"/>
            </a:endParaRPr>
          </a:p>
        </p:txBody>
      </p:sp>
      <p:sp>
        <p:nvSpPr>
          <p:cNvPr id="128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7EC835FE-8B22-477D-957D-D59C5D040BA4}" type="slidenum">
              <a:rPr b="0" lang="en-GB" sz="1400" spc="-1" strike="noStrike">
                <a:latin typeface="Times New Roman"/>
              </a:rPr>
              <a:t>&lt;número&gt;</a:t>
            </a:fld>
            <a:endParaRPr b="0" lang="en-GB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357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Autofit/>
          </a:bodyPr>
          <a:p>
            <a:pPr marL="216000" indent="-216000">
              <a:lnSpc>
                <a:spcPct val="100000"/>
              </a:lnSpc>
            </a:pPr>
            <a:r>
              <a:rPr b="0" lang="es-ES" sz="2000" spc="-1" strike="noStrike">
                <a:latin typeface="Arial"/>
              </a:rPr>
              <a:t>Presentación e introducción a las características del sustrato que influyen sobre las comunidades marinas</a:t>
            </a:r>
            <a:endParaRPr b="0" lang="en-GB" sz="2000" spc="-1" strike="noStrike">
              <a:latin typeface="Arial"/>
            </a:endParaRPr>
          </a:p>
        </p:txBody>
      </p:sp>
      <p:sp>
        <p:nvSpPr>
          <p:cNvPr id="358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85C5F554-A3EE-42BC-B1DE-075475676405}" type="slidenum">
              <a:rPr b="0" lang="es-ES" sz="1200" spc="-1" strike="noStrike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 b="0" lang="en-GB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es-ES" sz="4400" spc="-1" strike="noStrike">
                <a:solidFill>
                  <a:srgbClr val="000000"/>
                </a:solidFill>
                <a:latin typeface="Calibri"/>
              </a:rPr>
              <a:t>Haga clic para modificar el estilo de título del patrón</a:t>
            </a:r>
            <a:endParaRPr b="0" lang="en-US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5DBE6F1E-1621-4563-89A3-BF495E0CB97F}" type="datetime">
              <a:rPr b="0" lang="en-US" sz="1200" spc="-1" strike="noStrike">
                <a:solidFill>
                  <a:srgbClr val="8b8b8b"/>
                </a:solidFill>
                <a:latin typeface="Calibri"/>
              </a:rPr>
              <a:t>2/6/21</a:t>
            </a:fld>
            <a:endParaRPr b="0" lang="en-GB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GB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12424FBB-F53A-48B7-A4A4-E597AC69E430}" type="slidenum">
              <a:rPr b="0" lang="en-US" sz="1200" spc="-1" strike="noStrike">
                <a:solidFill>
                  <a:srgbClr val="8b8b8b"/>
                </a:solidFill>
                <a:latin typeface="Calibri"/>
              </a:rPr>
              <a:t>&lt;número&gt;</a:t>
            </a:fld>
            <a:endParaRPr b="0" lang="en-GB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Pulse para editar el formato de texto del esquema</a:t>
            </a:r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</a:rPr>
              <a:t>Segundo nivel del esquema</a:t>
            </a:r>
            <a:endParaRPr b="0" lang="en-US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Tercer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Cuarto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Quinto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Sexto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Séptimo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49CA9975-FA9E-4395-B924-018E0B4B4E8F}" type="datetime">
              <a:rPr b="0" lang="en-US" sz="1200" spc="-1" strike="noStrike">
                <a:solidFill>
                  <a:srgbClr val="8b8b8b"/>
                </a:solidFill>
                <a:latin typeface="Calibri"/>
              </a:rPr>
              <a:t>2/6/21</a:t>
            </a:fld>
            <a:endParaRPr b="0" lang="en-GB" sz="12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GB" sz="24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CE20D21-5968-40FC-9670-BF82D39CB5C9}" type="slidenum">
              <a:rPr b="0" lang="en-US" sz="1200" spc="-1" strike="noStrike">
                <a:solidFill>
                  <a:srgbClr val="8b8b8b"/>
                </a:solidFill>
                <a:latin typeface="Calibri"/>
              </a:rPr>
              <a:t>&lt;número&gt;</a:t>
            </a:fld>
            <a:endParaRPr b="0" lang="en-GB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Pulse para editar el formato del texto de título</a:t>
            </a:r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Pulse para editar el formato de texto del esquema</a:t>
            </a:r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</a:rPr>
              <a:t>Segundo nivel del esquema</a:t>
            </a:r>
            <a:endParaRPr b="0" lang="en-US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Tercer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Cuarto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Quinto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Sexto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Séptimo nivel del esquema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es-ES" sz="4400" spc="-1" strike="noStrike">
                <a:solidFill>
                  <a:srgbClr val="000000"/>
                </a:solidFill>
                <a:latin typeface="Calibri"/>
              </a:rPr>
              <a:t>Haga clic para modificar el estilo de título del patrón</a:t>
            </a:r>
            <a:endParaRPr b="0" lang="en-US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>
            <a:noAutofit/>
          </a:bodyPr>
          <a:p>
            <a:pPr marL="432000" indent="-324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3200" spc="-1" strike="noStrike">
                <a:solidFill>
                  <a:srgbClr val="000000"/>
                </a:solidFill>
                <a:latin typeface="Calibri"/>
              </a:rPr>
              <a:t>Haga clic para modificar el estilo de texto del patrón</a:t>
            </a:r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ES" sz="2800" spc="-1" strike="noStrike">
                <a:solidFill>
                  <a:srgbClr val="000000"/>
                </a:solidFill>
                <a:latin typeface="Calibri"/>
              </a:rPr>
              <a:t>Segundo nivel</a:t>
            </a:r>
            <a:endParaRPr b="0" lang="en-US" sz="28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2400" spc="-1" strike="noStrike">
                <a:solidFill>
                  <a:srgbClr val="000000"/>
                </a:solidFill>
                <a:latin typeface="Calibri"/>
              </a:rPr>
              <a:t>Tercer nivel</a:t>
            </a:r>
            <a:endParaRPr b="0" lang="en-US" sz="24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Cuarto nivel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Quinto nivel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BD329CEF-7C2C-4BFD-9D76-E9DF3A503F6B}" type="datetime">
              <a:rPr b="0" lang="en-US" sz="1200" spc="-1" strike="noStrike">
                <a:solidFill>
                  <a:srgbClr val="8b8b8b"/>
                </a:solidFill>
                <a:latin typeface="Calibri"/>
              </a:rPr>
              <a:t>2/6/21</a:t>
            </a:fld>
            <a:endParaRPr b="0" lang="en-GB" sz="12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GB" sz="2400" spc="-1" strike="noStrike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67E1CFB5-38EF-4414-B63A-3C1D64FEA3AE}" type="slidenum">
              <a:rPr b="0" lang="en-US" sz="1200" spc="-1" strike="noStrike">
                <a:solidFill>
                  <a:srgbClr val="8b8b8b"/>
                </a:solidFill>
                <a:latin typeface="Calibri"/>
              </a:rPr>
              <a:t>&lt;número&gt;</a:t>
            </a:fld>
            <a:endParaRPr b="0" lang="en-GB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7" Type="http://schemas.openxmlformats.org/officeDocument/2006/relationships/image" Target="../media/image10.jpeg"/><Relationship Id="rId8" Type="http://schemas.openxmlformats.org/officeDocument/2006/relationships/image" Target="../media/image11.jpeg"/><Relationship Id="rId9" Type="http://schemas.openxmlformats.org/officeDocument/2006/relationships/image" Target="../media/image12.png"/><Relationship Id="rId10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jpeg"/><Relationship Id="rId3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image" Target="../media/image22.jpeg"/><Relationship Id="rId4" Type="http://schemas.openxmlformats.org/officeDocument/2006/relationships/image" Target="../media/image23.jpeg"/><Relationship Id="rId5" Type="http://schemas.openxmlformats.org/officeDocument/2006/relationships/image" Target="../media/image24.jpeg"/><Relationship Id="rId6" Type="http://schemas.openxmlformats.org/officeDocument/2006/relationships/image" Target="../media/image25.png"/><Relationship Id="rId7" Type="http://schemas.openxmlformats.org/officeDocument/2006/relationships/image" Target="../media/image26.jpeg"/><Relationship Id="rId8" Type="http://schemas.openxmlformats.org/officeDocument/2006/relationships/image" Target="../media/image27.jpeg"/><Relationship Id="rId9" Type="http://schemas.openxmlformats.org/officeDocument/2006/relationships/image" Target="../media/image28.jpeg"/><Relationship Id="rId10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image" Target="../media/image30.jpeg"/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5" Type="http://schemas.openxmlformats.org/officeDocument/2006/relationships/image" Target="../media/image33.jpeg"/><Relationship Id="rId6" Type="http://schemas.openxmlformats.org/officeDocument/2006/relationships/image" Target="../media/image34.jpeg"/><Relationship Id="rId7" Type="http://schemas.openxmlformats.org/officeDocument/2006/relationships/image" Target="../media/image35.jpeg"/><Relationship Id="rId8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6.jpeg"/><Relationship Id="rId2" Type="http://schemas.openxmlformats.org/officeDocument/2006/relationships/image" Target="../media/image37.jpeg"/><Relationship Id="rId3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8.jpeg"/><Relationship Id="rId2" Type="http://schemas.openxmlformats.org/officeDocument/2006/relationships/image" Target="../media/image39.jpeg"/><Relationship Id="rId3" Type="http://schemas.openxmlformats.org/officeDocument/2006/relationships/image" Target="../media/image40.jpeg"/><Relationship Id="rId4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image" Target="../media/image42.jpeg"/><Relationship Id="rId3" Type="http://schemas.openxmlformats.org/officeDocument/2006/relationships/image" Target="../media/image43.png"/><Relationship Id="rId4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44.png"/><Relationship Id="rId2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45.jpeg"/><Relationship Id="rId2" Type="http://schemas.openxmlformats.org/officeDocument/2006/relationships/image" Target="../media/image46.jpeg"/><Relationship Id="rId3" Type="http://schemas.openxmlformats.org/officeDocument/2006/relationships/image" Target="../media/image47.jpeg"/><Relationship Id="rId4" Type="http://schemas.openxmlformats.org/officeDocument/2006/relationships/image" Target="../media/image48.jpeg"/><Relationship Id="rId5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9.jpeg"/><Relationship Id="rId2" Type="http://schemas.openxmlformats.org/officeDocument/2006/relationships/image" Target="../media/image50.jpeg"/><Relationship Id="rId3" Type="http://schemas.openxmlformats.org/officeDocument/2006/relationships/slideLayout" Target="../slideLayouts/slideLayout2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51.jpeg"/><Relationship Id="rId2" Type="http://schemas.openxmlformats.org/officeDocument/2006/relationships/image" Target="../media/image52.jpeg"/><Relationship Id="rId3" Type="http://schemas.openxmlformats.org/officeDocument/2006/relationships/image" Target="../media/image53.jpeg"/><Relationship Id="rId4" Type="http://schemas.openxmlformats.org/officeDocument/2006/relationships/image" Target="../media/image54.jpeg"/><Relationship Id="rId5" Type="http://schemas.openxmlformats.org/officeDocument/2006/relationships/image" Target="../media/image55.jpeg"/><Relationship Id="rId6" Type="http://schemas.openxmlformats.org/officeDocument/2006/relationships/video" Target="../media/media56.wmv"/><Relationship Id="rId7" Type="http://schemas.microsoft.com/office/2007/relationships/media" Target="../media/media56.wmv"/><Relationship Id="rId8" Type="http://schemas.openxmlformats.org/officeDocument/2006/relationships/image" Target="../media/image57.png"/><Relationship Id="rId9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58.jpeg"/><Relationship Id="rId2" Type="http://schemas.openxmlformats.org/officeDocument/2006/relationships/image" Target="../media/image59.jpeg"/><Relationship Id="rId3" Type="http://schemas.openxmlformats.org/officeDocument/2006/relationships/image" Target="../media/image60.jpeg"/><Relationship Id="rId4" Type="http://schemas.openxmlformats.org/officeDocument/2006/relationships/image" Target="../media/image61.jpeg"/><Relationship Id="rId5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62.jpe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63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64.jpeg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65.jpeg"/><Relationship Id="rId2" Type="http://schemas.openxmlformats.org/officeDocument/2006/relationships/image" Target="../media/image66.jpeg"/><Relationship Id="rId3" Type="http://schemas.openxmlformats.org/officeDocument/2006/relationships/image" Target="../media/image67.jpeg"/><Relationship Id="rId4" Type="http://schemas.openxmlformats.org/officeDocument/2006/relationships/image" Target="../media/image68.jpeg"/><Relationship Id="rId5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69.jpeg"/><Relationship Id="rId2" Type="http://schemas.openxmlformats.org/officeDocument/2006/relationships/image" Target="../media/image70.jpeg"/><Relationship Id="rId3" Type="http://schemas.openxmlformats.org/officeDocument/2006/relationships/image" Target="../media/image71.jpeg"/><Relationship Id="rId4" Type="http://schemas.openxmlformats.org/officeDocument/2006/relationships/image" Target="../media/image72.jpeg"/><Relationship Id="rId5" Type="http://schemas.openxmlformats.org/officeDocument/2006/relationships/image" Target="../media/image73.jpeg"/><Relationship Id="rId6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74.jpeg"/><Relationship Id="rId2" Type="http://schemas.openxmlformats.org/officeDocument/2006/relationships/image" Target="../media/image75.jpeg"/><Relationship Id="rId3" Type="http://schemas.openxmlformats.org/officeDocument/2006/relationships/image" Target="../media/image76.jpeg"/><Relationship Id="rId4" Type="http://schemas.openxmlformats.org/officeDocument/2006/relationships/image" Target="../media/image77.jpeg"/><Relationship Id="rId5" Type="http://schemas.openxmlformats.org/officeDocument/2006/relationships/image" Target="../media/image78.jpeg"/><Relationship Id="rId6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79.jpeg"/><Relationship Id="rId2" Type="http://schemas.openxmlformats.org/officeDocument/2006/relationships/slideLayout" Target="../slideLayouts/slideLayout2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80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5 Imagen" descr=""/>
          <p:cNvPicPr/>
          <p:nvPr/>
        </p:nvPicPr>
        <p:blipFill>
          <a:blip r:embed="rId1"/>
          <a:stretch/>
        </p:blipFill>
        <p:spPr>
          <a:xfrm>
            <a:off x="-36360" y="-64440"/>
            <a:ext cx="9182160" cy="7021440"/>
          </a:xfrm>
          <a:prstGeom prst="rect">
            <a:avLst/>
          </a:prstGeom>
          <a:ln>
            <a:noFill/>
          </a:ln>
        </p:spPr>
      </p:pic>
      <p:sp>
        <p:nvSpPr>
          <p:cNvPr id="130" name="CustomShape 1"/>
          <p:cNvSpPr/>
          <p:nvPr/>
        </p:nvSpPr>
        <p:spPr>
          <a:xfrm>
            <a:off x="5364000" y="4653000"/>
            <a:ext cx="3593520" cy="210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3600" spc="-1" strike="noStrike" u="sng">
                <a:solidFill>
                  <a:srgbClr val="808080"/>
                </a:solidFill>
                <a:uFillTx/>
                <a:latin typeface="Times New Roman"/>
              </a:rPr>
              <a:t>Autores:</a:t>
            </a:r>
            <a:r>
              <a:rPr b="1" lang="es-ES" sz="1800" spc="-1" strike="noStrike" u="sng">
                <a:solidFill>
                  <a:srgbClr val="808080"/>
                </a:solidFill>
                <a:uFillTx/>
                <a:latin typeface="Times New Roman"/>
              </a:rPr>
              <a:t> 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2400" spc="-1" strike="noStrike">
                <a:solidFill>
                  <a:srgbClr val="ffffff"/>
                </a:solidFill>
                <a:latin typeface="Times New Roman"/>
              </a:rPr>
              <a:t>Juan Sempere-Valverde</a:t>
            </a:r>
            <a:endParaRPr b="0" lang="en-GB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2400" spc="-1" strike="noStrike">
                <a:solidFill>
                  <a:srgbClr val="ffffff"/>
                </a:solidFill>
                <a:latin typeface="Times New Roman"/>
              </a:rPr>
              <a:t>Enrique Ostalé-Valriberas</a:t>
            </a:r>
            <a:endParaRPr b="0" lang="en-GB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2400" spc="-1" strike="noStrike">
                <a:solidFill>
                  <a:srgbClr val="ffffff"/>
                </a:solidFill>
                <a:latin typeface="Times New Roman"/>
              </a:rPr>
              <a:t>Gonzalo M Farfán</a:t>
            </a:r>
            <a:endParaRPr b="0" lang="en-GB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2400" spc="-1" strike="noStrike">
                <a:solidFill>
                  <a:srgbClr val="ffffff"/>
                </a:solidFill>
                <a:latin typeface="Times New Roman"/>
              </a:rPr>
              <a:t>Free Espinosa</a:t>
            </a:r>
            <a:endParaRPr b="0" lang="en-GB" sz="2400" spc="-1" strike="noStrike">
              <a:latin typeface="Arial"/>
            </a:endParaRPr>
          </a:p>
        </p:txBody>
      </p:sp>
      <p:pic>
        <p:nvPicPr>
          <p:cNvPr id="131" name="Picture 3" descr=""/>
          <p:cNvPicPr/>
          <p:nvPr/>
        </p:nvPicPr>
        <p:blipFill>
          <a:blip r:embed="rId2"/>
          <a:stretch/>
        </p:blipFill>
        <p:spPr>
          <a:xfrm>
            <a:off x="-56520" y="-243360"/>
            <a:ext cx="9200160" cy="2199960"/>
          </a:xfrm>
          <a:prstGeom prst="rect">
            <a:avLst/>
          </a:prstGeom>
          <a:ln>
            <a:noFill/>
          </a:ln>
        </p:spPr>
      </p:pic>
      <p:sp>
        <p:nvSpPr>
          <p:cNvPr id="132" name="CustomShape 2"/>
          <p:cNvSpPr/>
          <p:nvPr/>
        </p:nvSpPr>
        <p:spPr>
          <a:xfrm>
            <a:off x="-36360" y="-315360"/>
            <a:ext cx="9204840" cy="1553400"/>
          </a:xfrm>
          <a:prstGeom prst="rect">
            <a:avLst/>
          </a:prstGeom>
          <a:gradFill rotWithShape="0">
            <a:gsLst>
              <a:gs pos="0">
                <a:srgbClr val="979797"/>
              </a:gs>
              <a:gs pos="100000">
                <a:srgbClr val="d6d6d6"/>
              </a:gs>
            </a:gsLst>
            <a:lin ang="5400000"/>
          </a:gra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n-US" sz="2400" spc="-1" strike="noStrike">
                <a:solidFill>
                  <a:srgbClr val="000000"/>
                </a:solidFill>
                <a:latin typeface="Times New Roman"/>
              </a:rPr>
              <a:t>Recruitment and development of marine assemblages on artificial substrata:  which is the best material to prevent loss of biodiversity?</a:t>
            </a:r>
            <a:endParaRPr b="0" lang="en-GB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</p:txBody>
      </p:sp>
      <p:sp>
        <p:nvSpPr>
          <p:cNvPr id="133" name="CustomShape 3"/>
          <p:cNvSpPr/>
          <p:nvPr/>
        </p:nvSpPr>
        <p:spPr>
          <a:xfrm>
            <a:off x="-42840" y="980640"/>
            <a:ext cx="9188280" cy="365652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</p:txBody>
      </p:sp>
      <p:pic>
        <p:nvPicPr>
          <p:cNvPr id="134" name="Picture 2" descr=""/>
          <p:cNvPicPr/>
          <p:nvPr/>
        </p:nvPicPr>
        <p:blipFill>
          <a:blip r:embed="rId3"/>
          <a:stretch/>
        </p:blipFill>
        <p:spPr>
          <a:xfrm>
            <a:off x="1071000" y="1124640"/>
            <a:ext cx="6911640" cy="3399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10243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Picture 2" descr=""/>
          <p:cNvPicPr/>
          <p:nvPr/>
        </p:nvPicPr>
        <p:blipFill>
          <a:blip r:embed="rId1"/>
          <a:stretch/>
        </p:blipFill>
        <p:spPr>
          <a:xfrm>
            <a:off x="7183440" y="2550960"/>
            <a:ext cx="1992600" cy="2646720"/>
          </a:xfrm>
          <a:prstGeom prst="rect">
            <a:avLst/>
          </a:prstGeom>
          <a:ln>
            <a:noFill/>
          </a:ln>
        </p:spPr>
      </p:pic>
      <p:pic>
        <p:nvPicPr>
          <p:cNvPr id="136" name="Picture 4" descr="http://sydney.edu.au/science/bio/eicc/images/content/p_seawalls_estuarie1.jpg"/>
          <p:cNvPicPr/>
          <p:nvPr/>
        </p:nvPicPr>
        <p:blipFill>
          <a:blip r:embed="rId2"/>
          <a:stretch/>
        </p:blipFill>
        <p:spPr>
          <a:xfrm>
            <a:off x="6834960" y="1412640"/>
            <a:ext cx="2341080" cy="1819800"/>
          </a:xfrm>
          <a:prstGeom prst="rect">
            <a:avLst/>
          </a:prstGeom>
          <a:ln w="38160">
            <a:noFill/>
          </a:ln>
        </p:spPr>
      </p:pic>
      <p:pic>
        <p:nvPicPr>
          <p:cNvPr id="137" name="Picture 14" descr="Resultado de imagen de seawall ecological benthic"/>
          <p:cNvPicPr/>
          <p:nvPr/>
        </p:nvPicPr>
        <p:blipFill>
          <a:blip r:embed="rId3"/>
          <a:stretch/>
        </p:blipFill>
        <p:spPr>
          <a:xfrm>
            <a:off x="1979640" y="-54360"/>
            <a:ext cx="2693880" cy="1715040"/>
          </a:xfrm>
          <a:prstGeom prst="rect">
            <a:avLst/>
          </a:prstGeom>
          <a:ln>
            <a:noFill/>
          </a:ln>
        </p:spPr>
      </p:pic>
      <p:pic>
        <p:nvPicPr>
          <p:cNvPr id="138" name="Picture 10" descr="Resultado de imagen de seawall ecological benthic"/>
          <p:cNvPicPr/>
          <p:nvPr/>
        </p:nvPicPr>
        <p:blipFill>
          <a:blip r:embed="rId4"/>
          <a:stretch/>
        </p:blipFill>
        <p:spPr>
          <a:xfrm>
            <a:off x="-56880" y="1412640"/>
            <a:ext cx="2437920" cy="2300400"/>
          </a:xfrm>
          <a:prstGeom prst="rect">
            <a:avLst/>
          </a:prstGeom>
          <a:ln>
            <a:noFill/>
          </a:ln>
        </p:spPr>
      </p:pic>
      <p:pic>
        <p:nvPicPr>
          <p:cNvPr id="139" name="Picture 5" descr=""/>
          <p:cNvPicPr/>
          <p:nvPr/>
        </p:nvPicPr>
        <p:blipFill>
          <a:blip r:embed="rId5"/>
          <a:stretch/>
        </p:blipFill>
        <p:spPr>
          <a:xfrm>
            <a:off x="1979640" y="4797000"/>
            <a:ext cx="2016000" cy="2060640"/>
          </a:xfrm>
          <a:prstGeom prst="rect">
            <a:avLst/>
          </a:prstGeom>
          <a:ln>
            <a:noFill/>
          </a:ln>
        </p:spPr>
      </p:pic>
      <p:pic>
        <p:nvPicPr>
          <p:cNvPr id="140" name="Picture 2" descr="https://encrypted-tbn2.gstatic.com/images?q=tbn:ANd9GcSW6ozalX8EkN1UrnBKyDNbVEB6EhL_JvGIUkZUi31TdJz98m08vQ"/>
          <p:cNvPicPr/>
          <p:nvPr/>
        </p:nvPicPr>
        <p:blipFill>
          <a:blip r:embed="rId6"/>
          <a:stretch/>
        </p:blipFill>
        <p:spPr>
          <a:xfrm>
            <a:off x="-55800" y="3349800"/>
            <a:ext cx="2466720" cy="1847520"/>
          </a:xfrm>
          <a:prstGeom prst="rect">
            <a:avLst/>
          </a:prstGeom>
          <a:ln>
            <a:noFill/>
          </a:ln>
        </p:spPr>
      </p:pic>
      <p:pic>
        <p:nvPicPr>
          <p:cNvPr id="141" name="Picture 4" descr="http://blog.ltc.mq.edu.au/ndor/files/2015/03/flowerpot.jpg"/>
          <p:cNvPicPr/>
          <p:nvPr/>
        </p:nvPicPr>
        <p:blipFill>
          <a:blip r:embed="rId7"/>
          <a:stretch/>
        </p:blipFill>
        <p:spPr>
          <a:xfrm>
            <a:off x="3996000" y="5117040"/>
            <a:ext cx="3180240" cy="1740600"/>
          </a:xfrm>
          <a:prstGeom prst="rect">
            <a:avLst/>
          </a:prstGeom>
          <a:ln>
            <a:noFill/>
          </a:ln>
        </p:spPr>
      </p:pic>
      <p:pic>
        <p:nvPicPr>
          <p:cNvPr id="142" name="Picture 17" descr=""/>
          <p:cNvPicPr/>
          <p:nvPr/>
        </p:nvPicPr>
        <p:blipFill>
          <a:blip r:embed="rId8"/>
          <a:stretch/>
        </p:blipFill>
        <p:spPr>
          <a:xfrm>
            <a:off x="4636800" y="-80280"/>
            <a:ext cx="2514240" cy="1492920"/>
          </a:xfrm>
          <a:prstGeom prst="rect">
            <a:avLst/>
          </a:prstGeom>
          <a:ln>
            <a:noFill/>
          </a:ln>
        </p:spPr>
      </p:pic>
      <p:pic>
        <p:nvPicPr>
          <p:cNvPr id="143" name="Aéreo2.wmv" descr=""/>
          <p:cNvPicPr/>
          <p:nvPr/>
        </p:nvPicPr>
        <p:blipFill>
          <a:blip r:embed="rId9"/>
          <a:stretch/>
        </p:blipFill>
        <p:spPr>
          <a:xfrm>
            <a:off x="1952640" y="1412640"/>
            <a:ext cx="5198040" cy="3784680"/>
          </a:xfrm>
          <a:prstGeom prst="rect">
            <a:avLst/>
          </a:prstGeom>
          <a:ln>
            <a:noFill/>
          </a:ln>
        </p:spPr>
      </p:pic>
      <p:sp>
        <p:nvSpPr>
          <p:cNvPr id="144" name="CustomShape 1"/>
          <p:cNvSpPr/>
          <p:nvPr/>
        </p:nvSpPr>
        <p:spPr>
          <a:xfrm>
            <a:off x="2123640" y="1484640"/>
            <a:ext cx="4824000" cy="3656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Menor COBERTURA y DIVERSIDAD, pérdida de CONECTIVIDAD entre poblaciones naturales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Escasa aplicación de DIEÑOS ECOLÓGICOS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restart="whenNotActive" nodeType="interactiveSeq" fill="hold">
                <p:stCondLst>
                  <p:cond delay="0" evt="onClick">
                    <p:tgtEl>
                      <p:spTgt spid="143"/>
                    </p:tgtEl>
                  </p:cond>
                </p:stCondLst>
                <p:childTnLst>
                  <p:par>
                    <p:cTn id="3" fill="hold">
                      <p:stCondLst>
                        <p:cond delay="0" evt="onClick">
                          <p:tgtEl>
                            <p:spTgt spid="143"/>
                          </p:tgtEl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mediacall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6" name="4 Imagen" descr=""/>
          <p:cNvPicPr/>
          <p:nvPr/>
        </p:nvPicPr>
        <p:blipFill>
          <a:blip r:embed="rId1"/>
          <a:stretch/>
        </p:blipFill>
        <p:spPr>
          <a:xfrm>
            <a:off x="0" y="44640"/>
            <a:ext cx="9108000" cy="6319080"/>
          </a:xfrm>
          <a:prstGeom prst="rect">
            <a:avLst/>
          </a:prstGeom>
          <a:ln>
            <a:noFill/>
          </a:ln>
        </p:spPr>
      </p:pic>
      <p:sp>
        <p:nvSpPr>
          <p:cNvPr id="147" name="CustomShape 2"/>
          <p:cNvSpPr/>
          <p:nvPr/>
        </p:nvSpPr>
        <p:spPr>
          <a:xfrm>
            <a:off x="0" y="6364080"/>
            <a:ext cx="9108000" cy="333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600" spc="-1" strike="noStrike">
                <a:solidFill>
                  <a:srgbClr val="000000"/>
                </a:solidFill>
                <a:latin typeface="Times New Roman"/>
              </a:rPr>
              <a:t>Harlin </a:t>
            </a:r>
            <a:r>
              <a:rPr b="1" i="1" lang="es-ES" sz="1600" spc="-1" strike="noStrike">
                <a:solidFill>
                  <a:srgbClr val="000000"/>
                </a:solidFill>
                <a:latin typeface="Times New Roman"/>
              </a:rPr>
              <a:t>et al</a:t>
            </a:r>
            <a:r>
              <a:rPr b="1" lang="es-ES" sz="1600" spc="-1" strike="noStrike">
                <a:solidFill>
                  <a:srgbClr val="000000"/>
                </a:solidFill>
                <a:latin typeface="Times New Roman"/>
              </a:rPr>
              <a:t>., 1997.</a:t>
            </a:r>
            <a:r>
              <a:rPr b="0" lang="es-ES" sz="1600" spc="-1" strike="noStrike">
                <a:solidFill>
                  <a:srgbClr val="000000"/>
                </a:solidFill>
                <a:latin typeface="Times New Roman"/>
              </a:rPr>
              <a:t>  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Selection of Substrata by Seaweeds: Optimal Surface Relief. </a:t>
            </a:r>
            <a:r>
              <a:rPr b="0" i="1" lang="es-ES" sz="1400" spc="-1" strike="noStrike">
                <a:solidFill>
                  <a:srgbClr val="000000"/>
                </a:solidFill>
                <a:latin typeface="Times New Roman"/>
              </a:rPr>
              <a:t>Marine Biology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. 40, 33-40</a:t>
            </a:r>
            <a:r>
              <a:rPr b="0" lang="es-ES" sz="1600" spc="-1" strike="noStrike">
                <a:solidFill>
                  <a:srgbClr val="000000"/>
                </a:solidFill>
                <a:latin typeface="Times New Roman"/>
              </a:rPr>
              <a:t>.</a:t>
            </a:r>
            <a:endParaRPr b="0" lang="en-GB" sz="1600" spc="-1" strike="noStrike">
              <a:latin typeface="Arial"/>
            </a:endParaRPr>
          </a:p>
        </p:txBody>
      </p:sp>
      <p:sp>
        <p:nvSpPr>
          <p:cNvPr id="148" name="CustomShape 3"/>
          <p:cNvSpPr/>
          <p:nvPr/>
        </p:nvSpPr>
        <p:spPr>
          <a:xfrm>
            <a:off x="1115640" y="5877360"/>
            <a:ext cx="7916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50760">
            <a:solidFill>
              <a:srgbClr val="ff00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49" name="CustomShape 4"/>
          <p:cNvSpPr/>
          <p:nvPr/>
        </p:nvSpPr>
        <p:spPr>
          <a:xfrm>
            <a:off x="307800" y="4077000"/>
            <a:ext cx="7916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50760">
            <a:solidFill>
              <a:srgbClr val="948a54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50" name="CustomShape 5"/>
          <p:cNvSpPr/>
          <p:nvPr/>
        </p:nvSpPr>
        <p:spPr>
          <a:xfrm>
            <a:off x="35640" y="44640"/>
            <a:ext cx="9036000" cy="3646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Zonación de macroalgas en la zona intermareal según la rugosidad del substrato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3 Imagen" descr=""/>
          <p:cNvPicPr/>
          <p:nvPr/>
        </p:nvPicPr>
        <p:blipFill>
          <a:blip r:embed="rId1"/>
          <a:stretch/>
        </p:blipFill>
        <p:spPr>
          <a:xfrm>
            <a:off x="4705560" y="99720"/>
            <a:ext cx="4186440" cy="5585760"/>
          </a:xfrm>
          <a:prstGeom prst="rect">
            <a:avLst/>
          </a:prstGeom>
          <a:ln>
            <a:noFill/>
          </a:ln>
        </p:spPr>
      </p:pic>
      <p:sp>
        <p:nvSpPr>
          <p:cNvPr id="152" name="CustomShape 1"/>
          <p:cNvSpPr/>
          <p:nvPr/>
        </p:nvSpPr>
        <p:spPr>
          <a:xfrm>
            <a:off x="6383160" y="260640"/>
            <a:ext cx="287640" cy="287640"/>
          </a:xfrm>
          <a:prstGeom prst="ellipse">
            <a:avLst/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3" name="CustomShape 2"/>
          <p:cNvSpPr/>
          <p:nvPr/>
        </p:nvSpPr>
        <p:spPr>
          <a:xfrm>
            <a:off x="8453880" y="3069000"/>
            <a:ext cx="287640" cy="287640"/>
          </a:xfrm>
          <a:prstGeom prst="ellipse">
            <a:avLst/>
          </a:prstGeom>
          <a:solidFill>
            <a:srgbClr val="0d0d0d"/>
          </a:solidFill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4" name="CustomShape 3"/>
          <p:cNvSpPr/>
          <p:nvPr/>
        </p:nvSpPr>
        <p:spPr>
          <a:xfrm>
            <a:off x="8463240" y="260640"/>
            <a:ext cx="287640" cy="287640"/>
          </a:xfrm>
          <a:prstGeom prst="ellipse">
            <a:avLst/>
          </a:prstGeom>
          <a:solidFill>
            <a:srgbClr val="808080"/>
          </a:solidFill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5" name="CustomShape 4"/>
          <p:cNvSpPr/>
          <p:nvPr/>
        </p:nvSpPr>
        <p:spPr>
          <a:xfrm>
            <a:off x="6383160" y="3069000"/>
            <a:ext cx="287640" cy="287640"/>
          </a:xfrm>
          <a:prstGeom prst="ellipse">
            <a:avLst/>
          </a:prstGeom>
          <a:solidFill>
            <a:srgbClr val="bfbfbf"/>
          </a:solidFill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6" name="CustomShape 5"/>
          <p:cNvSpPr/>
          <p:nvPr/>
        </p:nvSpPr>
        <p:spPr>
          <a:xfrm>
            <a:off x="4663440" y="5920200"/>
            <a:ext cx="4228560" cy="668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Finlay </a:t>
            </a:r>
            <a:r>
              <a:rPr b="1" i="1" lang="es-ES" sz="1400" spc="-1" strike="noStrike">
                <a:solidFill>
                  <a:srgbClr val="000000"/>
                </a:solidFill>
                <a:latin typeface="Times New Roman"/>
              </a:rPr>
              <a:t>et al.</a:t>
            </a: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., 2015.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Effect of background colour on growth and adhesion strength of Ulva sporelings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 </a:t>
            </a:r>
            <a:r>
              <a:rPr b="0" i="1" lang="en-US" sz="1200" spc="-1" strike="noStrike">
                <a:solidFill>
                  <a:srgbClr val="000000"/>
                </a:solidFill>
                <a:latin typeface="Times New Roman"/>
              </a:rPr>
              <a:t>Biofouling: The Journal of Bioadhesion and Biofilm Research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. 24, 219-225.</a:t>
            </a:r>
            <a:endParaRPr b="0" lang="en-GB" sz="1200" spc="-1" strike="noStrike">
              <a:latin typeface="Arial"/>
            </a:endParaRPr>
          </a:p>
        </p:txBody>
      </p:sp>
      <p:sp>
        <p:nvSpPr>
          <p:cNvPr id="157" name="CustomShape 6"/>
          <p:cNvSpPr/>
          <p:nvPr/>
        </p:nvSpPr>
        <p:spPr>
          <a:xfrm>
            <a:off x="4663440" y="99720"/>
            <a:ext cx="4228560" cy="5670360"/>
          </a:xfrm>
          <a:prstGeom prst="rect">
            <a:avLst/>
          </a:prstGeom>
          <a:noFill/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pic>
        <p:nvPicPr>
          <p:cNvPr id="158" name="13 Imagen" descr=""/>
          <p:cNvPicPr/>
          <p:nvPr/>
        </p:nvPicPr>
        <p:blipFill>
          <a:blip r:embed="rId2"/>
          <a:stretch/>
        </p:blipFill>
        <p:spPr>
          <a:xfrm>
            <a:off x="107640" y="99720"/>
            <a:ext cx="4392000" cy="4481280"/>
          </a:xfrm>
          <a:prstGeom prst="rect">
            <a:avLst/>
          </a:prstGeom>
          <a:ln>
            <a:noFill/>
          </a:ln>
        </p:spPr>
      </p:pic>
      <p:sp>
        <p:nvSpPr>
          <p:cNvPr id="159" name="CustomShape 7"/>
          <p:cNvSpPr/>
          <p:nvPr/>
        </p:nvSpPr>
        <p:spPr>
          <a:xfrm>
            <a:off x="0" y="4581000"/>
            <a:ext cx="4663080" cy="1307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600" spc="-1" strike="noStrike">
                <a:solidFill>
                  <a:srgbClr val="000000"/>
                </a:solidFill>
                <a:latin typeface="Calibri"/>
              </a:rPr>
              <a:t>El aumento de la rugosidad puede crear diferentes condiciones de iluminación a micro escala e influenciar la estructura de la comunidad bentónica, especialmente durante las fases iniciales del desarrollo.</a:t>
            </a:r>
            <a:endParaRPr b="0" lang="en-GB" sz="1600" spc="-1" strike="noStrike">
              <a:latin typeface="Arial"/>
            </a:endParaRPr>
          </a:p>
        </p:txBody>
      </p:sp>
      <p:sp>
        <p:nvSpPr>
          <p:cNvPr id="160" name="CustomShape 8"/>
          <p:cNvSpPr/>
          <p:nvPr/>
        </p:nvSpPr>
        <p:spPr>
          <a:xfrm>
            <a:off x="179640" y="5920200"/>
            <a:ext cx="4228560" cy="668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1200" spc="-1" strike="noStrike">
                <a:solidFill>
                  <a:srgbClr val="000000"/>
                </a:solidFill>
                <a:latin typeface="Times New Roman"/>
              </a:rPr>
              <a:t>Guidetti </a:t>
            </a:r>
            <a:r>
              <a:rPr b="1" i="1" lang="es-ES" sz="1200" spc="-1" strike="noStrike">
                <a:solidFill>
                  <a:srgbClr val="000000"/>
                </a:solidFill>
                <a:latin typeface="Times New Roman"/>
              </a:rPr>
              <a:t>et al</a:t>
            </a:r>
            <a:r>
              <a:rPr b="1" lang="es-ES" sz="1200" spc="-1" strike="noStrike">
                <a:solidFill>
                  <a:srgbClr val="000000"/>
                </a:solidFill>
                <a:latin typeface="Times New Roman"/>
              </a:rPr>
              <a:t>., 2004.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Living on the rocks: Substrate mineralogy and the structure of subtidal rocky substrate communities in the Mediterranean Sea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. </a:t>
            </a:r>
            <a:r>
              <a:rPr b="0" i="1" lang="es-ES" sz="1200" spc="-1" strike="noStrike">
                <a:solidFill>
                  <a:srgbClr val="000000"/>
                </a:solidFill>
                <a:latin typeface="Times New Roman"/>
              </a:rPr>
              <a:t>Marine Ecology Progress Series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 274, 57-68.</a:t>
            </a:r>
            <a:endParaRPr b="0" lang="en-GB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icture 2" descr="Figure 3"/>
          <p:cNvPicPr/>
          <p:nvPr/>
        </p:nvPicPr>
        <p:blipFill>
          <a:blip r:embed="rId1"/>
          <a:stretch/>
        </p:blipFill>
        <p:spPr>
          <a:xfrm>
            <a:off x="167760" y="84240"/>
            <a:ext cx="5844240" cy="5911560"/>
          </a:xfrm>
          <a:prstGeom prst="rect">
            <a:avLst/>
          </a:prstGeom>
          <a:ln>
            <a:noFill/>
          </a:ln>
        </p:spPr>
      </p:pic>
      <p:sp>
        <p:nvSpPr>
          <p:cNvPr id="162" name="CustomShape 1"/>
          <p:cNvSpPr/>
          <p:nvPr/>
        </p:nvSpPr>
        <p:spPr>
          <a:xfrm flipV="1">
            <a:off x="4140000" y="2392560"/>
            <a:ext cx="360" cy="388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rgbClr val="ff00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3" name="CustomShape 2"/>
          <p:cNvSpPr/>
          <p:nvPr/>
        </p:nvSpPr>
        <p:spPr>
          <a:xfrm>
            <a:off x="4212000" y="5589360"/>
            <a:ext cx="360" cy="407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rgbClr val="ff00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4" name="CustomShape 3"/>
          <p:cNvSpPr/>
          <p:nvPr/>
        </p:nvSpPr>
        <p:spPr>
          <a:xfrm>
            <a:off x="6348960" y="2925000"/>
            <a:ext cx="2376000" cy="2559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</a:rPr>
              <a:t>A pesar de todo algunos organismos son capaces de fijarse de forma más eficiente a substratos hidrofóbicos mediante un incremento del área de contacto célula-substrato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65" name="CustomShape 4"/>
          <p:cNvSpPr/>
          <p:nvPr/>
        </p:nvSpPr>
        <p:spPr>
          <a:xfrm>
            <a:off x="107640" y="6093360"/>
            <a:ext cx="6048360" cy="699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Callow </a:t>
            </a:r>
            <a:r>
              <a:rPr b="1" i="1" lang="es-ES" sz="1400" spc="-1" strike="noStrike">
                <a:solidFill>
                  <a:srgbClr val="000000"/>
                </a:solidFill>
                <a:latin typeface="Times New Roman"/>
              </a:rPr>
              <a:t>et al</a:t>
            </a: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., 2005.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The influence of surface energy on the wetting behaviour of the spore adhesive of the marine alga </a:t>
            </a:r>
            <a:r>
              <a:rPr b="0" i="1" lang="en-US" sz="1200" spc="-1" strike="noStrike">
                <a:solidFill>
                  <a:srgbClr val="000000"/>
                </a:solidFill>
                <a:latin typeface="Times New Roman"/>
              </a:rPr>
              <a:t>Ulva linza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 (synonym </a:t>
            </a:r>
            <a:r>
              <a:rPr b="0" i="1" lang="en-US" sz="1200" spc="-1" strike="noStrike">
                <a:solidFill>
                  <a:srgbClr val="000000"/>
                </a:solidFill>
                <a:latin typeface="Times New Roman"/>
              </a:rPr>
              <a:t>Enteromorpha linza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)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 </a:t>
            </a:r>
            <a:r>
              <a:rPr b="0" i="1" lang="es-ES" sz="1200" spc="-1" strike="noStrike">
                <a:solidFill>
                  <a:srgbClr val="000000"/>
                </a:solidFill>
                <a:latin typeface="Times New Roman"/>
              </a:rPr>
              <a:t>Journal of the Royal Society Interface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 2, 319-325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.</a:t>
            </a:r>
            <a:endParaRPr b="0" lang="en-GB" sz="1400" spc="-1" strike="noStrike">
              <a:latin typeface="Arial"/>
            </a:endParaRPr>
          </a:p>
        </p:txBody>
      </p:sp>
      <p:sp>
        <p:nvSpPr>
          <p:cNvPr id="166" name="CustomShape 5"/>
          <p:cNvSpPr/>
          <p:nvPr/>
        </p:nvSpPr>
        <p:spPr>
          <a:xfrm>
            <a:off x="6156000" y="5664240"/>
            <a:ext cx="2880000" cy="1064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Callow </a:t>
            </a:r>
            <a:r>
              <a:rPr b="1" i="1" lang="es-ES" sz="1400" spc="-1" strike="noStrike">
                <a:solidFill>
                  <a:srgbClr val="000000"/>
                </a:solidFill>
                <a:latin typeface="Times New Roman"/>
              </a:rPr>
              <a:t>et al</a:t>
            </a: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., 1994.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The Influence of Low Surface Energy Materials on Bioadhesion - a Review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 </a:t>
            </a:r>
            <a:r>
              <a:rPr b="0" i="1" lang="es-ES" sz="1200" spc="-1" strike="noStrike">
                <a:solidFill>
                  <a:srgbClr val="000000"/>
                </a:solidFill>
                <a:latin typeface="Times New Roman"/>
              </a:rPr>
              <a:t>International Biodeterioration &amp; Biodegradation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 2, 319-325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.</a:t>
            </a:r>
            <a:endParaRPr b="0" lang="en-GB" sz="1400" spc="-1" strike="noStrike">
              <a:latin typeface="Arial"/>
            </a:endParaRPr>
          </a:p>
        </p:txBody>
      </p:sp>
      <p:pic>
        <p:nvPicPr>
          <p:cNvPr id="167" name="Picture 4" descr="http://33.media.tumblr.com/3e1b6aea345cd4f09a8f740d91464805/tumblr_inline_n9twfkzn4Z1qhsoo4.jpg"/>
          <p:cNvPicPr/>
          <p:nvPr/>
        </p:nvPicPr>
        <p:blipFill>
          <a:blip r:embed="rId2"/>
          <a:stretch/>
        </p:blipFill>
        <p:spPr>
          <a:xfrm>
            <a:off x="6156000" y="179280"/>
            <a:ext cx="2742840" cy="2428560"/>
          </a:xfrm>
          <a:prstGeom prst="rect">
            <a:avLst/>
          </a:prstGeom>
          <a:ln>
            <a:noFill/>
          </a:ln>
        </p:spPr>
      </p:pic>
      <p:sp>
        <p:nvSpPr>
          <p:cNvPr id="168" name="CustomShape 6"/>
          <p:cNvSpPr/>
          <p:nvPr/>
        </p:nvSpPr>
        <p:spPr>
          <a:xfrm>
            <a:off x="1685880" y="2421000"/>
            <a:ext cx="2808000" cy="364680"/>
          </a:xfrm>
          <a:prstGeom prst="rect">
            <a:avLst/>
          </a:prstGeom>
          <a:pattFill prst="openDmnd">
            <a:fgClr>
              <a:srgbClr val="ffffff"/>
            </a:fgClr>
            <a:bgClr>
              <a:srgbClr val="b7dee8"/>
            </a:bgClr>
          </a:patt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Superficie hidrofílica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69" name="CustomShape 7"/>
          <p:cNvSpPr/>
          <p:nvPr/>
        </p:nvSpPr>
        <p:spPr>
          <a:xfrm>
            <a:off x="1763640" y="5608800"/>
            <a:ext cx="2808000" cy="364680"/>
          </a:xfrm>
          <a:prstGeom prst="rect">
            <a:avLst/>
          </a:prstGeom>
          <a:pattFill prst="openDmnd">
            <a:fgClr>
              <a:srgbClr val="ffffff"/>
            </a:fgClr>
            <a:bgClr>
              <a:srgbClr val="e6b9b8"/>
            </a:bgClr>
          </a:patt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Superficie hidrofóbica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15 Imagen" descr=""/>
          <p:cNvPicPr/>
          <p:nvPr/>
        </p:nvPicPr>
        <p:blipFill>
          <a:blip r:embed="rId1"/>
          <a:stretch/>
        </p:blipFill>
        <p:spPr>
          <a:xfrm>
            <a:off x="0" y="0"/>
            <a:ext cx="9036000" cy="7048440"/>
          </a:xfrm>
          <a:prstGeom prst="rect">
            <a:avLst/>
          </a:prstGeom>
          <a:ln>
            <a:noFill/>
          </a:ln>
        </p:spPr>
      </p:pic>
      <p:sp>
        <p:nvSpPr>
          <p:cNvPr id="171" name="CustomShape 1"/>
          <p:cNvSpPr/>
          <p:nvPr/>
        </p:nvSpPr>
        <p:spPr>
          <a:xfrm>
            <a:off x="8676360" y="2565000"/>
            <a:ext cx="467280" cy="3646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8802720" y="1700640"/>
            <a:ext cx="467280" cy="3646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73" name="CustomShape 3"/>
          <p:cNvSpPr/>
          <p:nvPr/>
        </p:nvSpPr>
        <p:spPr>
          <a:xfrm>
            <a:off x="197280" y="3789000"/>
            <a:ext cx="8550720" cy="2833560"/>
          </a:xfrm>
          <a:prstGeom prst="rect">
            <a:avLst/>
          </a:prstGeom>
          <a:blipFill rotWithShape="0">
            <a:blip r:embed="rId2"/>
            <a:tile/>
          </a:blip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</p:txBody>
      </p:sp>
      <p:sp>
        <p:nvSpPr>
          <p:cNvPr id="174" name="CustomShape 4"/>
          <p:cNvSpPr/>
          <p:nvPr/>
        </p:nvSpPr>
        <p:spPr>
          <a:xfrm>
            <a:off x="3814200" y="4014360"/>
            <a:ext cx="2520000" cy="821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4800" spc="-1" strike="noStrike">
                <a:solidFill>
                  <a:srgbClr val="000000"/>
                </a:solidFill>
                <a:latin typeface="Calibri"/>
              </a:rPr>
              <a:t>(SiO</a:t>
            </a: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2</a:t>
            </a:r>
            <a:r>
              <a:rPr b="0" lang="es-ES" sz="4800" spc="-1" strike="noStrike">
                <a:solidFill>
                  <a:srgbClr val="000000"/>
                </a:solidFill>
                <a:latin typeface="Calibri"/>
              </a:rPr>
              <a:t>)</a:t>
            </a:r>
            <a:endParaRPr b="0" lang="en-GB" sz="4800" spc="-1" strike="noStrike">
              <a:latin typeface="Arial"/>
            </a:endParaRPr>
          </a:p>
        </p:txBody>
      </p:sp>
      <p:sp>
        <p:nvSpPr>
          <p:cNvPr id="175" name="CustomShape 5"/>
          <p:cNvSpPr/>
          <p:nvPr/>
        </p:nvSpPr>
        <p:spPr>
          <a:xfrm>
            <a:off x="1547640" y="4845240"/>
            <a:ext cx="6120360" cy="913320"/>
          </a:xfrm>
          <a:prstGeom prst="rect">
            <a:avLst/>
          </a:prstGeom>
          <a:solidFill>
            <a:srgbClr val="ffffff">
              <a:alpha val="24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Las superficies ricas en mineral de cuarzo crean un ambiente ácido que podría alterar el desarrollo de ciertos organismos bentónicos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76" name="CustomShape 6"/>
          <p:cNvSpPr/>
          <p:nvPr/>
        </p:nvSpPr>
        <p:spPr>
          <a:xfrm>
            <a:off x="251640" y="375120"/>
            <a:ext cx="360000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2400" spc="-1" strike="noStrike">
                <a:solidFill>
                  <a:srgbClr val="000000"/>
                </a:solidFill>
                <a:latin typeface="Calibri"/>
              </a:rPr>
              <a:t>Composición mineralógica</a:t>
            </a:r>
            <a:endParaRPr b="0" lang="en-GB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Picture 4" descr="http://home.arcor.de/c.schuettler/Kanaren/Fische/images/apogon_imberbis_meerbarbenkoenig.jpg"/>
          <p:cNvPicPr/>
          <p:nvPr/>
        </p:nvPicPr>
        <p:blipFill>
          <a:blip r:embed="rId1"/>
          <a:stretch/>
        </p:blipFill>
        <p:spPr>
          <a:xfrm>
            <a:off x="5554080" y="141120"/>
            <a:ext cx="1088640" cy="573120"/>
          </a:xfrm>
          <a:prstGeom prst="rect">
            <a:avLst/>
          </a:prstGeom>
          <a:ln>
            <a:noFill/>
          </a:ln>
        </p:spPr>
      </p:pic>
      <p:pic>
        <p:nvPicPr>
          <p:cNvPr id="178" name="Picture 6" descr="http://www.ilmaredamare.com/FILEvari/ilmaredamarePalm.com/I%20PESCI/O/OCCHIATA.%20Oblada%20melanura/Oblada_melanura_8.jpg"/>
          <p:cNvPicPr/>
          <p:nvPr/>
        </p:nvPicPr>
        <p:blipFill>
          <a:blip r:embed="rId2"/>
          <a:stretch/>
        </p:blipFill>
        <p:spPr>
          <a:xfrm>
            <a:off x="5430240" y="2198520"/>
            <a:ext cx="1774080" cy="1038960"/>
          </a:xfrm>
          <a:prstGeom prst="rect">
            <a:avLst/>
          </a:prstGeom>
          <a:ln>
            <a:noFill/>
          </a:ln>
        </p:spPr>
      </p:pic>
      <p:pic>
        <p:nvPicPr>
          <p:cNvPr id="179" name="Picture 16" descr="https://encrypted-tbn0.gstatic.com/images?q=tbn:ANd9GcSfCqvUVhwLESjqkNP_ImGVQqFohWi5hxJmNUQyHkJJMnuiGvSc"/>
          <p:cNvPicPr/>
          <p:nvPr/>
        </p:nvPicPr>
        <p:blipFill>
          <a:blip r:embed="rId3"/>
          <a:stretch/>
        </p:blipFill>
        <p:spPr>
          <a:xfrm>
            <a:off x="4712760" y="1243440"/>
            <a:ext cx="1984320" cy="987840"/>
          </a:xfrm>
          <a:prstGeom prst="rect">
            <a:avLst/>
          </a:prstGeom>
          <a:ln>
            <a:noFill/>
          </a:ln>
        </p:spPr>
      </p:pic>
      <p:pic>
        <p:nvPicPr>
          <p:cNvPr id="180" name="Picture 8" descr="http://www.cmima.csic.es/ictimed/especies/labsyoce.jpg"/>
          <p:cNvPicPr/>
          <p:nvPr/>
        </p:nvPicPr>
        <p:blipFill>
          <a:blip r:embed="rId4"/>
          <a:stretch/>
        </p:blipFill>
        <p:spPr>
          <a:xfrm>
            <a:off x="2203560" y="141480"/>
            <a:ext cx="1720080" cy="716760"/>
          </a:xfrm>
          <a:prstGeom prst="rect">
            <a:avLst/>
          </a:prstGeom>
          <a:ln>
            <a:noFill/>
          </a:ln>
        </p:spPr>
      </p:pic>
      <p:pic>
        <p:nvPicPr>
          <p:cNvPr id="181" name="Picture 14" descr="https://encrypted-tbn2.gstatic.com/images?q=tbn:ANd9GcS00_DCsHGJGTWRqqI2eqw94pJzZmK5A_NniPK9cR4Qd-1juf6Y"/>
          <p:cNvPicPr/>
          <p:nvPr/>
        </p:nvPicPr>
        <p:blipFill>
          <a:blip r:embed="rId5"/>
          <a:stretch/>
        </p:blipFill>
        <p:spPr>
          <a:xfrm>
            <a:off x="2094120" y="1022040"/>
            <a:ext cx="2032920" cy="966600"/>
          </a:xfrm>
          <a:prstGeom prst="rect">
            <a:avLst/>
          </a:prstGeom>
          <a:ln>
            <a:noFill/>
          </a:ln>
        </p:spPr>
      </p:pic>
      <p:pic>
        <p:nvPicPr>
          <p:cNvPr id="182" name="Picture 12" descr="https://encrypted-tbn1.gstatic.com/images?q=tbn:ANd9GcTBh1x0R--2zpcjamLt6MZqhhvxHlpHm2Eip3M52yK_jkKa96Jwbg"/>
          <p:cNvPicPr/>
          <p:nvPr/>
        </p:nvPicPr>
        <p:blipFill>
          <a:blip r:embed="rId6"/>
          <a:stretch/>
        </p:blipFill>
        <p:spPr>
          <a:xfrm>
            <a:off x="4365360" y="500040"/>
            <a:ext cx="1185840" cy="743040"/>
          </a:xfrm>
          <a:prstGeom prst="rect">
            <a:avLst/>
          </a:prstGeom>
          <a:ln>
            <a:noFill/>
          </a:ln>
        </p:spPr>
      </p:pic>
      <p:pic>
        <p:nvPicPr>
          <p:cNvPr id="183" name="Picture 2" descr="https://encrypted-tbn0.gstatic.com/images?q=tbn:ANd9GcTSCm3x9a1z4xk4zdrJar-201t0cqxNDngvkRzHQCrOlJh9umwv2A"/>
          <p:cNvPicPr/>
          <p:nvPr/>
        </p:nvPicPr>
        <p:blipFill>
          <a:blip r:embed="rId7"/>
          <a:stretch/>
        </p:blipFill>
        <p:spPr>
          <a:xfrm>
            <a:off x="207720" y="141120"/>
            <a:ext cx="1806840" cy="1847520"/>
          </a:xfrm>
          <a:prstGeom prst="rect">
            <a:avLst/>
          </a:prstGeom>
          <a:ln>
            <a:noFill/>
          </a:ln>
        </p:spPr>
      </p:pic>
      <p:sp>
        <p:nvSpPr>
          <p:cNvPr id="184" name="CustomShape 1"/>
          <p:cNvSpPr/>
          <p:nvPr/>
        </p:nvSpPr>
        <p:spPr>
          <a:xfrm>
            <a:off x="70560" y="2349000"/>
            <a:ext cx="18259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GRANITO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85" name="CustomShape 2"/>
          <p:cNvSpPr/>
          <p:nvPr/>
        </p:nvSpPr>
        <p:spPr>
          <a:xfrm>
            <a:off x="6948360" y="2349000"/>
            <a:ext cx="18259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CALIZA</a:t>
            </a:r>
            <a:endParaRPr b="0" lang="en-GB" sz="1800" spc="-1" strike="noStrike">
              <a:latin typeface="Arial"/>
            </a:endParaRPr>
          </a:p>
        </p:txBody>
      </p:sp>
      <p:pic>
        <p:nvPicPr>
          <p:cNvPr id="186" name="Picture 4" descr="http://flexiblelearning.auckland.ac.nz/rocks_minerals/rocks/images/limestone-fine.jpg"/>
          <p:cNvPicPr/>
          <p:nvPr/>
        </p:nvPicPr>
        <p:blipFill>
          <a:blip r:embed="rId8"/>
          <a:stretch/>
        </p:blipFill>
        <p:spPr>
          <a:xfrm>
            <a:off x="6864480" y="141480"/>
            <a:ext cx="2099520" cy="1702800"/>
          </a:xfrm>
          <a:prstGeom prst="rect">
            <a:avLst/>
          </a:prstGeom>
          <a:ln>
            <a:noFill/>
          </a:ln>
        </p:spPr>
      </p:pic>
      <p:sp>
        <p:nvSpPr>
          <p:cNvPr id="187" name="CustomShape 3"/>
          <p:cNvSpPr/>
          <p:nvPr/>
        </p:nvSpPr>
        <p:spPr>
          <a:xfrm>
            <a:off x="539640" y="2646360"/>
            <a:ext cx="2520000" cy="39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(&gt;SiO</a:t>
            </a:r>
            <a:r>
              <a:rPr b="0" lang="es-ES" sz="1000" spc="-1" strike="noStrike">
                <a:solidFill>
                  <a:srgbClr val="000000"/>
                </a:solidFill>
                <a:latin typeface="Calibri"/>
              </a:rPr>
              <a:t>2</a:t>
            </a: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)</a:t>
            </a:r>
            <a:endParaRPr b="0" lang="en-GB" sz="2000" spc="-1" strike="noStrike">
              <a:latin typeface="Arial"/>
            </a:endParaRPr>
          </a:p>
        </p:txBody>
      </p:sp>
      <p:sp>
        <p:nvSpPr>
          <p:cNvPr id="188" name="CustomShape 4"/>
          <p:cNvSpPr/>
          <p:nvPr/>
        </p:nvSpPr>
        <p:spPr>
          <a:xfrm>
            <a:off x="7308360" y="2637000"/>
            <a:ext cx="2520000" cy="39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(&gt;CaCO</a:t>
            </a:r>
            <a:r>
              <a:rPr b="0" lang="es-ES" sz="1000" spc="-1" strike="noStrike">
                <a:solidFill>
                  <a:srgbClr val="000000"/>
                </a:solidFill>
                <a:latin typeface="Calibri"/>
              </a:rPr>
              <a:t>3</a:t>
            </a: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)</a:t>
            </a:r>
            <a:endParaRPr b="0" lang="en-GB" sz="2000" spc="-1" strike="noStrike">
              <a:latin typeface="Arial"/>
            </a:endParaRPr>
          </a:p>
        </p:txBody>
      </p:sp>
      <p:sp>
        <p:nvSpPr>
          <p:cNvPr id="189" name="CustomShape 5"/>
          <p:cNvSpPr/>
          <p:nvPr/>
        </p:nvSpPr>
        <p:spPr>
          <a:xfrm>
            <a:off x="1835640" y="2205000"/>
            <a:ext cx="1476720" cy="516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Sympodus sp.</a:t>
            </a:r>
            <a:endParaRPr b="0" lang="en-GB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Serranus scriba</a:t>
            </a:r>
            <a:endParaRPr b="0" lang="en-GB" sz="1400" spc="-1" strike="noStrike">
              <a:latin typeface="Arial"/>
            </a:endParaRPr>
          </a:p>
        </p:txBody>
      </p:sp>
      <p:sp>
        <p:nvSpPr>
          <p:cNvPr id="190" name="CustomShape 6"/>
          <p:cNvSpPr/>
          <p:nvPr/>
        </p:nvSpPr>
        <p:spPr>
          <a:xfrm>
            <a:off x="3780000" y="2205000"/>
            <a:ext cx="1800000" cy="942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Apogon imberbis</a:t>
            </a:r>
            <a:endParaRPr b="0" lang="en-GB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Chromis chromis</a:t>
            </a:r>
            <a:endParaRPr b="0" lang="en-GB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Diplodus  sargus</a:t>
            </a:r>
            <a:endParaRPr b="0" lang="en-GB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Oblada melanura</a:t>
            </a:r>
            <a:endParaRPr b="0" lang="en-GB" sz="1400" spc="-1" strike="noStrike">
              <a:latin typeface="Arial"/>
            </a:endParaRPr>
          </a:p>
        </p:txBody>
      </p:sp>
      <p:pic>
        <p:nvPicPr>
          <p:cNvPr id="191" name="9 Imagen" descr=""/>
          <p:cNvPicPr/>
          <p:nvPr/>
        </p:nvPicPr>
        <p:blipFill>
          <a:blip r:embed="rId9"/>
          <a:stretch/>
        </p:blipFill>
        <p:spPr>
          <a:xfrm>
            <a:off x="264600" y="3271680"/>
            <a:ext cx="5051160" cy="3527280"/>
          </a:xfrm>
          <a:prstGeom prst="rect">
            <a:avLst/>
          </a:prstGeom>
          <a:ln>
            <a:noFill/>
          </a:ln>
        </p:spPr>
      </p:pic>
      <p:sp>
        <p:nvSpPr>
          <p:cNvPr id="192" name="CustomShape 7"/>
          <p:cNvSpPr/>
          <p:nvPr/>
        </p:nvSpPr>
        <p:spPr>
          <a:xfrm>
            <a:off x="5220000" y="3967560"/>
            <a:ext cx="2036160" cy="164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GRANITO</a:t>
            </a:r>
            <a:endParaRPr b="0" lang="en-GB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Dasycladus vermicularis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Padina pavonica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Halopteris scoparia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Acetabularia acetabulum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es-ES" sz="1400" spc="-1" strike="noStrike" u="sng">
                <a:solidFill>
                  <a:srgbClr val="000000"/>
                </a:solidFill>
                <a:uFillTx/>
                <a:latin typeface="Calibri"/>
              </a:rPr>
              <a:t>Crambe crambe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400" spc="-1" strike="noStrike">
              <a:latin typeface="Arial"/>
            </a:endParaRPr>
          </a:p>
        </p:txBody>
      </p:sp>
      <p:sp>
        <p:nvSpPr>
          <p:cNvPr id="193" name="CustomShape 8"/>
          <p:cNvSpPr/>
          <p:nvPr/>
        </p:nvSpPr>
        <p:spPr>
          <a:xfrm>
            <a:off x="7169040" y="3967920"/>
            <a:ext cx="1974600" cy="164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CALIZA</a:t>
            </a:r>
            <a:endParaRPr b="0" lang="en-GB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 u="sng">
                <a:solidFill>
                  <a:srgbClr val="000000"/>
                </a:solidFill>
                <a:uFillTx/>
                <a:latin typeface="Calibri"/>
              </a:rPr>
              <a:t>Litophyllum incustrans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 u="sng">
                <a:solidFill>
                  <a:srgbClr val="000000"/>
                </a:solidFill>
                <a:uFillTx/>
                <a:latin typeface="Calibri"/>
              </a:rPr>
              <a:t>Amphiroa rigida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Dictyota dichotoma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es-ES" sz="1400" spc="-1" strike="noStrike">
                <a:solidFill>
                  <a:srgbClr val="000000"/>
                </a:solidFill>
                <a:latin typeface="Calibri"/>
              </a:rPr>
              <a:t>Halimeda tuna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es-ES" sz="1400" spc="-1" strike="noStrike" u="sng">
                <a:solidFill>
                  <a:srgbClr val="000000"/>
                </a:solidFill>
                <a:uFillTx/>
                <a:latin typeface="Calibri"/>
              </a:rPr>
              <a:t>Cliona sp.</a:t>
            </a:r>
            <a:endParaRPr b="0" lang="en-GB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400" spc="-1" strike="noStrike">
              <a:latin typeface="Arial"/>
            </a:endParaRPr>
          </a:p>
        </p:txBody>
      </p:sp>
      <p:sp>
        <p:nvSpPr>
          <p:cNvPr id="194" name="CustomShape 9"/>
          <p:cNvSpPr/>
          <p:nvPr/>
        </p:nvSpPr>
        <p:spPr>
          <a:xfrm>
            <a:off x="5554080" y="3588480"/>
            <a:ext cx="322020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 u="sng">
                <a:solidFill>
                  <a:srgbClr val="000000"/>
                </a:solidFill>
                <a:uFillTx/>
                <a:latin typeface="Calibri"/>
              </a:rPr>
              <a:t>ORGANISMOS BENTÓNICOS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95" name="CustomShape 10"/>
          <p:cNvSpPr/>
          <p:nvPr/>
        </p:nvSpPr>
        <p:spPr>
          <a:xfrm>
            <a:off x="5316120" y="5814360"/>
            <a:ext cx="3827520" cy="111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Guidetti </a:t>
            </a:r>
            <a:r>
              <a:rPr b="1" i="1" lang="es-ES" sz="1400" spc="-1" strike="noStrike">
                <a:solidFill>
                  <a:srgbClr val="000000"/>
                </a:solidFill>
                <a:latin typeface="Times New Roman"/>
              </a:rPr>
              <a:t>et al</a:t>
            </a: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., 2004.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en-US" sz="1100" spc="-1" strike="noStrike">
                <a:solidFill>
                  <a:srgbClr val="000000"/>
                </a:solidFill>
                <a:latin typeface="Times New Roman"/>
              </a:rPr>
              <a:t>Living on the rocks: Substrate mineralogy and the structure of subtidal rocky substrate communities in the Mediterranean Sea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 </a:t>
            </a:r>
            <a:r>
              <a:rPr b="0" i="1" lang="es-ES" sz="1100" spc="-1" strike="noStrike">
                <a:solidFill>
                  <a:srgbClr val="000000"/>
                </a:solidFill>
                <a:latin typeface="Times New Roman"/>
              </a:rPr>
              <a:t>Marine Ecology Progress Series</a:t>
            </a:r>
            <a:r>
              <a:rPr b="0" lang="es-ES" sz="1100" spc="-1" strike="noStrike">
                <a:solidFill>
                  <a:srgbClr val="000000"/>
                </a:solidFill>
                <a:latin typeface="Times New Roman"/>
              </a:rPr>
              <a:t>. 274, 57-68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.</a:t>
            </a:r>
            <a:endParaRPr b="0" lang="en-GB" sz="1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3 Imagen" descr=""/>
          <p:cNvPicPr/>
          <p:nvPr/>
        </p:nvPicPr>
        <p:blipFill>
          <a:blip r:embed="rId1"/>
          <a:stretch/>
        </p:blipFill>
        <p:spPr>
          <a:xfrm>
            <a:off x="683640" y="1830600"/>
            <a:ext cx="3389760" cy="3490560"/>
          </a:xfrm>
          <a:prstGeom prst="rect">
            <a:avLst/>
          </a:prstGeom>
          <a:ln>
            <a:noFill/>
          </a:ln>
        </p:spPr>
      </p:pic>
      <p:pic>
        <p:nvPicPr>
          <p:cNvPr id="197" name="4 Imagen" descr=""/>
          <p:cNvPicPr/>
          <p:nvPr/>
        </p:nvPicPr>
        <p:blipFill>
          <a:blip r:embed="rId2"/>
          <a:stretch/>
        </p:blipFill>
        <p:spPr>
          <a:xfrm>
            <a:off x="4428000" y="1977480"/>
            <a:ext cx="4643640" cy="3107160"/>
          </a:xfrm>
          <a:prstGeom prst="rect">
            <a:avLst/>
          </a:prstGeom>
          <a:ln>
            <a:noFill/>
          </a:ln>
        </p:spPr>
      </p:pic>
      <p:sp>
        <p:nvSpPr>
          <p:cNvPr id="198" name="CustomShape 1"/>
          <p:cNvSpPr/>
          <p:nvPr/>
        </p:nvSpPr>
        <p:spPr>
          <a:xfrm>
            <a:off x="130680" y="5066280"/>
            <a:ext cx="2519640" cy="820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600" spc="-1" strike="noStrike">
                <a:solidFill>
                  <a:srgbClr val="000000"/>
                </a:solidFill>
                <a:latin typeface="Calibri"/>
              </a:rPr>
              <a:t>+ Cyanobacteria</a:t>
            </a:r>
            <a:endParaRPr b="0" lang="en-GB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ES" sz="1600" spc="-1" strike="noStrike">
                <a:solidFill>
                  <a:srgbClr val="000000"/>
                </a:solidFill>
                <a:latin typeface="Calibri"/>
              </a:rPr>
              <a:t>+ Deuteromycota</a:t>
            </a:r>
            <a:endParaRPr b="0" lang="en-GB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ES" sz="1600" spc="-1" strike="noStrike">
                <a:solidFill>
                  <a:srgbClr val="000000"/>
                </a:solidFill>
                <a:latin typeface="Calibri"/>
              </a:rPr>
              <a:t>+ Microalgas rojas y verdes</a:t>
            </a:r>
            <a:endParaRPr b="0" lang="en-GB" sz="1600" spc="-1" strike="noStrike">
              <a:latin typeface="Arial"/>
            </a:endParaRPr>
          </a:p>
        </p:txBody>
      </p:sp>
      <p:sp>
        <p:nvSpPr>
          <p:cNvPr id="199" name="CustomShape 2"/>
          <p:cNvSpPr/>
          <p:nvPr/>
        </p:nvSpPr>
        <p:spPr>
          <a:xfrm>
            <a:off x="4678920" y="4998600"/>
            <a:ext cx="4285080" cy="729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400" spc="-1" strike="noStrike">
                <a:solidFill>
                  <a:srgbClr val="000000"/>
                </a:solidFill>
                <a:latin typeface="Times New Roman"/>
              </a:rPr>
              <a:t>Kleemann K., 2001</a:t>
            </a:r>
            <a:r>
              <a:rPr b="0" lang="es-ES" sz="1400" spc="-1" strike="noStrike">
                <a:solidFill>
                  <a:srgbClr val="000000"/>
                </a:solidFill>
                <a:latin typeface="Times New Roman"/>
              </a:rPr>
              <a:t>. </a:t>
            </a:r>
            <a:r>
              <a:rPr b="0" lang="es-ES" sz="1200" spc="-1" strike="noStrike">
                <a:solidFill>
                  <a:srgbClr val="000000"/>
                </a:solidFill>
                <a:latin typeface="Times New Roman"/>
              </a:rPr>
              <a:t>Marine bioerosion. </a:t>
            </a:r>
            <a:r>
              <a:rPr b="0" lang="es-ES" sz="1400" spc="-1" strike="noStrike" u="sng">
                <a:solidFill>
                  <a:srgbClr val="00b0f0"/>
                </a:solidFill>
                <a:uFillTx/>
                <a:latin typeface="Times New Roman"/>
              </a:rPr>
              <a:t>http://www.sbg.ac.at/ipk/avstudio/pierofun/transcript/bioeros.pdf </a:t>
            </a:r>
            <a:endParaRPr b="0" lang="en-GB" sz="1400" spc="-1" strike="noStrike">
              <a:latin typeface="Arial"/>
            </a:endParaRPr>
          </a:p>
        </p:txBody>
      </p:sp>
      <p:pic>
        <p:nvPicPr>
          <p:cNvPr id="200" name="Picture 2" descr="https://examhints.files.wordpress.com/2014/10/insoluble-base.png"/>
          <p:cNvPicPr/>
          <p:nvPr/>
        </p:nvPicPr>
        <p:blipFill>
          <a:blip r:embed="rId3"/>
          <a:stretch/>
        </p:blipFill>
        <p:spPr>
          <a:xfrm>
            <a:off x="0" y="5897160"/>
            <a:ext cx="8748000" cy="968760"/>
          </a:xfrm>
          <a:prstGeom prst="rect">
            <a:avLst/>
          </a:prstGeom>
          <a:ln>
            <a:noFill/>
          </a:ln>
        </p:spPr>
      </p:pic>
      <p:sp>
        <p:nvSpPr>
          <p:cNvPr id="201" name="CustomShape 3"/>
          <p:cNvSpPr/>
          <p:nvPr/>
        </p:nvSpPr>
        <p:spPr>
          <a:xfrm>
            <a:off x="107640" y="6021360"/>
            <a:ext cx="8856720" cy="719640"/>
          </a:xfrm>
          <a:prstGeom prst="rect">
            <a:avLst/>
          </a:prstGeom>
          <a:noFill/>
          <a:ln w="25560">
            <a:solidFill>
              <a:srgbClr val="3a5f8b"/>
            </a:solidFill>
            <a:round/>
          </a:ln>
        </p:spPr>
        <p:style>
          <a:lnRef idx="0"/>
          <a:fillRef idx="0"/>
          <a:effectRef idx="0"/>
          <a:fontRef idx="minor"/>
        </p:style>
      </p:sp>
      <p:pic>
        <p:nvPicPr>
          <p:cNvPr id="202" name="Picture 9" descr=""/>
          <p:cNvPicPr/>
          <p:nvPr/>
        </p:nvPicPr>
        <p:blipFill>
          <a:blip r:embed="rId4"/>
          <a:stretch/>
        </p:blipFill>
        <p:spPr>
          <a:xfrm>
            <a:off x="4930560" y="188640"/>
            <a:ext cx="1873440" cy="1405080"/>
          </a:xfrm>
          <a:prstGeom prst="rect">
            <a:avLst/>
          </a:prstGeom>
          <a:ln>
            <a:noFill/>
          </a:ln>
        </p:spPr>
      </p:pic>
      <p:pic>
        <p:nvPicPr>
          <p:cNvPr id="203" name="Picture 12" descr=""/>
          <p:cNvPicPr/>
          <p:nvPr/>
        </p:nvPicPr>
        <p:blipFill>
          <a:blip r:embed="rId5"/>
          <a:stretch/>
        </p:blipFill>
        <p:spPr>
          <a:xfrm flipH="1" rot="10800000">
            <a:off x="7020360" y="188640"/>
            <a:ext cx="1872000" cy="1405080"/>
          </a:xfrm>
          <a:prstGeom prst="rect">
            <a:avLst/>
          </a:prstGeom>
          <a:ln>
            <a:noFill/>
          </a:ln>
        </p:spPr>
      </p:pic>
      <p:pic>
        <p:nvPicPr>
          <p:cNvPr id="204" name="Picture 14" descr="Resultado de imagen para cliona viridis"/>
          <p:cNvPicPr/>
          <p:nvPr/>
        </p:nvPicPr>
        <p:blipFill>
          <a:blip r:embed="rId6"/>
          <a:stretch/>
        </p:blipFill>
        <p:spPr>
          <a:xfrm>
            <a:off x="2850840" y="188640"/>
            <a:ext cx="1864800" cy="1405080"/>
          </a:xfrm>
          <a:prstGeom prst="rect">
            <a:avLst/>
          </a:prstGeom>
          <a:ln>
            <a:noFill/>
          </a:ln>
        </p:spPr>
      </p:pic>
      <p:pic>
        <p:nvPicPr>
          <p:cNvPr id="205" name="Picture 2" descr=""/>
          <p:cNvPicPr/>
          <p:nvPr/>
        </p:nvPicPr>
        <p:blipFill>
          <a:blip r:embed="rId7"/>
          <a:stretch/>
        </p:blipFill>
        <p:spPr>
          <a:xfrm>
            <a:off x="290880" y="188640"/>
            <a:ext cx="2359440" cy="1511640"/>
          </a:xfrm>
          <a:prstGeom prst="rect">
            <a:avLst/>
          </a:prstGeom>
          <a:ln>
            <a:noFill/>
          </a:ln>
        </p:spPr>
      </p:pic>
      <p:sp>
        <p:nvSpPr>
          <p:cNvPr id="206" name="CustomShape 4"/>
          <p:cNvSpPr/>
          <p:nvPr/>
        </p:nvSpPr>
        <p:spPr>
          <a:xfrm>
            <a:off x="6012000" y="4704840"/>
            <a:ext cx="2088000" cy="36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7" name="CustomShape 5"/>
          <p:cNvSpPr/>
          <p:nvPr/>
        </p:nvSpPr>
        <p:spPr>
          <a:xfrm>
            <a:off x="7020360" y="2112480"/>
            <a:ext cx="2088000" cy="36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Picture 2" descr="C:\Users\ACER\Desktop\MrBayes\imagen-62-631.jpg"/>
          <p:cNvPicPr/>
          <p:nvPr/>
        </p:nvPicPr>
        <p:blipFill>
          <a:blip r:embed="rId1"/>
          <a:stretch/>
        </p:blipFill>
        <p:spPr>
          <a:xfrm>
            <a:off x="179640" y="116640"/>
            <a:ext cx="5435640" cy="3623760"/>
          </a:xfrm>
          <a:prstGeom prst="rect">
            <a:avLst/>
          </a:prstGeom>
          <a:ln>
            <a:noFill/>
          </a:ln>
        </p:spPr>
      </p:pic>
      <p:pic>
        <p:nvPicPr>
          <p:cNvPr id="209" name="Picture 6" descr="C:\Users\ACER\Downloads\P4290013.JPG"/>
          <p:cNvPicPr/>
          <p:nvPr/>
        </p:nvPicPr>
        <p:blipFill>
          <a:blip r:embed="rId2"/>
          <a:stretch/>
        </p:blipFill>
        <p:spPr>
          <a:xfrm>
            <a:off x="5615640" y="3740760"/>
            <a:ext cx="3369240" cy="2977560"/>
          </a:xfrm>
          <a:prstGeom prst="rect">
            <a:avLst/>
          </a:prstGeom>
          <a:ln>
            <a:noFill/>
          </a:ln>
        </p:spPr>
      </p:pic>
      <p:sp>
        <p:nvSpPr>
          <p:cNvPr id="210" name="CustomShape 1"/>
          <p:cNvSpPr/>
          <p:nvPr/>
        </p:nvSpPr>
        <p:spPr>
          <a:xfrm>
            <a:off x="5780520" y="188640"/>
            <a:ext cx="3204360" cy="1005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2000" spc="-1" strike="noStrike" u="sng">
                <a:solidFill>
                  <a:srgbClr val="ffffff"/>
                </a:solidFill>
                <a:uFillTx/>
                <a:latin typeface="Calibri"/>
              </a:rPr>
              <a:t>Localización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ES" sz="2000" spc="-1" strike="noStrike">
                <a:solidFill>
                  <a:srgbClr val="ffffff"/>
                </a:solidFill>
                <a:latin typeface="Calibri"/>
              </a:rPr>
              <a:t>Ceuta (Spain)</a:t>
            </a:r>
            <a:endParaRPr b="0" lang="en-GB" sz="2000" spc="-1" strike="noStrike">
              <a:latin typeface="Arial"/>
            </a:endParaRPr>
          </a:p>
        </p:txBody>
      </p:sp>
      <p:sp>
        <p:nvSpPr>
          <p:cNvPr id="211" name="CustomShape 2"/>
          <p:cNvSpPr/>
          <p:nvPr/>
        </p:nvSpPr>
        <p:spPr>
          <a:xfrm>
            <a:off x="2051640" y="4653000"/>
            <a:ext cx="3420360" cy="700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2000" spc="-1" strike="noStrike" u="sng">
                <a:solidFill>
                  <a:srgbClr val="ffffff"/>
                </a:solidFill>
                <a:uFillTx/>
                <a:latin typeface="Calibri"/>
              </a:rPr>
              <a:t>Aproximación metodológica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000" spc="-1" strike="noStrike">
              <a:latin typeface="Arial"/>
            </a:endParaRPr>
          </a:p>
        </p:txBody>
      </p:sp>
      <p:sp>
        <p:nvSpPr>
          <p:cNvPr id="212" name="CustomShape 3"/>
          <p:cNvSpPr/>
          <p:nvPr/>
        </p:nvSpPr>
        <p:spPr>
          <a:xfrm>
            <a:off x="323640" y="4941000"/>
            <a:ext cx="514872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Cinco tipos de substrato:         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.</a:t>
            </a: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 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ffffff"/>
                </a:solidFill>
                <a:latin typeface="Calibri"/>
              </a:rPr>
              <a:t>Arenisca </a:t>
            </a: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(sandstone), </a:t>
            </a:r>
            <a:r>
              <a:rPr b="1" lang="es-ES" sz="1800" spc="-1" strike="noStrike">
                <a:solidFill>
                  <a:srgbClr val="ffffff"/>
                </a:solidFill>
                <a:latin typeface="Calibri"/>
              </a:rPr>
              <a:t>caliza </a:t>
            </a: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(limestone), </a:t>
            </a:r>
            <a:r>
              <a:rPr b="1" lang="es-ES" sz="1800" spc="-1" strike="noStrike">
                <a:solidFill>
                  <a:srgbClr val="ffffff"/>
                </a:solidFill>
                <a:latin typeface="Calibri"/>
              </a:rPr>
              <a:t>cemento </a:t>
            </a: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(concrete), </a:t>
            </a:r>
            <a:r>
              <a:rPr b="1" lang="es-ES" sz="1800" spc="-1" strike="noStrike">
                <a:solidFill>
                  <a:srgbClr val="ffffff"/>
                </a:solidFill>
                <a:latin typeface="Calibri"/>
              </a:rPr>
              <a:t>pizarra </a:t>
            </a: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(slate) y </a:t>
            </a:r>
            <a:r>
              <a:rPr b="1" lang="es-ES" sz="1800" spc="-1" strike="noStrike">
                <a:solidFill>
                  <a:srgbClr val="ffffff"/>
                </a:solidFill>
                <a:latin typeface="Calibri"/>
              </a:rPr>
              <a:t>gabro </a:t>
            </a: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(gabbro)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CustomShape 1"/>
          <p:cNvSpPr/>
          <p:nvPr/>
        </p:nvSpPr>
        <p:spPr>
          <a:xfrm>
            <a:off x="0" y="3340440"/>
            <a:ext cx="9143640" cy="365652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</p:txBody>
      </p:sp>
      <p:pic>
        <p:nvPicPr>
          <p:cNvPr id="214" name="3 Marcador de contenido" descr=""/>
          <p:cNvPicPr/>
          <p:nvPr/>
        </p:nvPicPr>
        <p:blipFill>
          <a:blip r:embed="rId1"/>
          <a:stretch/>
        </p:blipFill>
        <p:spPr>
          <a:xfrm>
            <a:off x="539640" y="3573000"/>
            <a:ext cx="8351280" cy="3156840"/>
          </a:xfrm>
          <a:prstGeom prst="rect">
            <a:avLst/>
          </a:prstGeom>
          <a:ln>
            <a:noFill/>
          </a:ln>
        </p:spPr>
      </p:pic>
      <p:pic>
        <p:nvPicPr>
          <p:cNvPr id="215" name="Picture 2" descr="http://www.engineersedge.com/manufacturing/images/texture.gif"/>
          <p:cNvPicPr/>
          <p:nvPr/>
        </p:nvPicPr>
        <p:blipFill>
          <a:blip r:embed="rId2"/>
          <a:stretch/>
        </p:blipFill>
        <p:spPr>
          <a:xfrm>
            <a:off x="3996000" y="587520"/>
            <a:ext cx="4876560" cy="2190240"/>
          </a:xfrm>
          <a:prstGeom prst="rect">
            <a:avLst/>
          </a:prstGeom>
          <a:ln>
            <a:noFill/>
          </a:ln>
        </p:spPr>
      </p:pic>
      <p:pic>
        <p:nvPicPr>
          <p:cNvPr id="216" name="4 Imagen" descr=""/>
          <p:cNvPicPr/>
          <p:nvPr/>
        </p:nvPicPr>
        <p:blipFill>
          <a:blip r:embed="rId3"/>
          <a:stretch/>
        </p:blipFill>
        <p:spPr>
          <a:xfrm>
            <a:off x="34560" y="44640"/>
            <a:ext cx="3024720" cy="3276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Picture 2" descr="https://investigacion.us.es/docs/web/images/axios1.jpg"/>
          <p:cNvPicPr/>
          <p:nvPr/>
        </p:nvPicPr>
        <p:blipFill>
          <a:blip r:embed="rId1"/>
          <a:stretch/>
        </p:blipFill>
        <p:spPr>
          <a:xfrm>
            <a:off x="395640" y="295200"/>
            <a:ext cx="2304000" cy="3073680"/>
          </a:xfrm>
          <a:prstGeom prst="rect">
            <a:avLst/>
          </a:prstGeom>
          <a:ln>
            <a:noFill/>
          </a:ln>
        </p:spPr>
      </p:pic>
      <p:pic>
        <p:nvPicPr>
          <p:cNvPr id="218" name="Picture 4" descr="https://investigacion.us.es/docs/web/images/web/w_d8i_90_inter.png"/>
          <p:cNvPicPr/>
          <p:nvPr/>
        </p:nvPicPr>
        <p:blipFill>
          <a:blip r:embed="rId2"/>
          <a:stretch/>
        </p:blipFill>
        <p:spPr>
          <a:xfrm>
            <a:off x="5724000" y="295200"/>
            <a:ext cx="3089160" cy="2913840"/>
          </a:xfrm>
          <a:prstGeom prst="rect">
            <a:avLst/>
          </a:prstGeom>
          <a:ln>
            <a:noFill/>
          </a:ln>
        </p:spPr>
      </p:pic>
      <p:sp>
        <p:nvSpPr>
          <p:cNvPr id="219" name="CustomShape 1"/>
          <p:cNvSpPr/>
          <p:nvPr/>
        </p:nvSpPr>
        <p:spPr>
          <a:xfrm>
            <a:off x="2730240" y="295200"/>
            <a:ext cx="4104000" cy="3016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2400" spc="-1" strike="noStrike">
                <a:solidFill>
                  <a:srgbClr val="000000"/>
                </a:solidFill>
                <a:latin typeface="Calibri"/>
              </a:rPr>
              <a:t>AXIOS – XRF</a:t>
            </a: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ES" sz="2400" spc="-1" strike="noStrike">
                <a:solidFill>
                  <a:srgbClr val="000000"/>
                </a:solidFill>
                <a:latin typeface="Calibri"/>
              </a:rPr>
              <a:t>                  </a:t>
            </a:r>
            <a:r>
              <a:rPr b="0" lang="es-ES" sz="2400" spc="-1" strike="noStrike">
                <a:solidFill>
                  <a:srgbClr val="000000"/>
                </a:solidFill>
                <a:latin typeface="Calibri"/>
              </a:rPr>
              <a:t>D8i-90 - XRD</a:t>
            </a:r>
            <a:endParaRPr b="0" lang="en-GB" sz="2400" spc="-1" strike="noStrike">
              <a:latin typeface="Arial"/>
            </a:endParaRPr>
          </a:p>
        </p:txBody>
      </p:sp>
      <p:pic>
        <p:nvPicPr>
          <p:cNvPr id="220" name="6 Imagen" descr=""/>
          <p:cNvPicPr/>
          <p:nvPr/>
        </p:nvPicPr>
        <p:blipFill>
          <a:blip r:embed="rId3"/>
          <a:stretch/>
        </p:blipFill>
        <p:spPr>
          <a:xfrm>
            <a:off x="155520" y="3501000"/>
            <a:ext cx="8880480" cy="31489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1" name="Table 1"/>
          <p:cNvGraphicFramePr/>
          <p:nvPr/>
        </p:nvGraphicFramePr>
        <p:xfrm>
          <a:off x="899640" y="188640"/>
          <a:ext cx="7704360" cy="3599640"/>
        </p:xfrm>
        <a:graphic>
          <a:graphicData uri="http://schemas.openxmlformats.org/drawingml/2006/table">
            <a:tbl>
              <a:tblPr/>
              <a:tblGrid>
                <a:gridCol w="2568240"/>
                <a:gridCol w="2568240"/>
                <a:gridCol w="2568240"/>
              </a:tblGrid>
              <a:tr h="599760"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1" lang="es-E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Calcium carbonate</a:t>
                      </a:r>
                      <a:endParaRPr b="0" lang="en-GB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1" lang="es-ES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Quartz</a:t>
                      </a:r>
                      <a:endParaRPr b="0" lang="en-GB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000000"/>
                    </a:solidFill>
                  </a:tcPr>
                </a:tc>
              </a:tr>
              <a:tr h="59976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Oyster rock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93 %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7 %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  <a:tr h="59976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Limestone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100 %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95b3d7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7"/>
                    </a:solidFill>
                  </a:tcPr>
                </a:tc>
              </a:tr>
              <a:tr h="59976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Gabbro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16 %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2dcdb"/>
                    </a:solidFill>
                  </a:tcPr>
                </a:tc>
              </a:tr>
              <a:tr h="59976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Slate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34 %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6b9b8"/>
                    </a:solidFill>
                  </a:tcPr>
                </a:tc>
              </a:tr>
              <a:tr h="60120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Concrete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15 %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50000"/>
                        </a:lnSpc>
                      </a:pPr>
                      <a:r>
                        <a:rPr b="0" lang="es-ES" sz="20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70 %</a:t>
                      </a:r>
                      <a:endParaRPr b="0" lang="en-GB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99694"/>
                    </a:solidFill>
                  </a:tcPr>
                </a:tc>
              </a:tr>
            </a:tbl>
          </a:graphicData>
        </a:graphic>
      </p:graphicFrame>
      <p:pic>
        <p:nvPicPr>
          <p:cNvPr id="222" name="4 Imagen" descr=""/>
          <p:cNvPicPr/>
          <p:nvPr/>
        </p:nvPicPr>
        <p:blipFill>
          <a:blip r:embed="rId1"/>
          <a:stretch/>
        </p:blipFill>
        <p:spPr>
          <a:xfrm>
            <a:off x="179640" y="4077000"/>
            <a:ext cx="8712720" cy="2781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Picture 6" descr="C:\Users\ACER\Downloads\P4290013.JPG"/>
          <p:cNvPicPr/>
          <p:nvPr/>
        </p:nvPicPr>
        <p:blipFill>
          <a:blip r:embed="rId1"/>
          <a:stretch/>
        </p:blipFill>
        <p:spPr>
          <a:xfrm>
            <a:off x="1616400" y="0"/>
            <a:ext cx="8453880" cy="6977160"/>
          </a:xfrm>
          <a:prstGeom prst="rect">
            <a:avLst/>
          </a:prstGeom>
          <a:ln>
            <a:noFill/>
          </a:ln>
        </p:spPr>
      </p:pic>
      <p:pic>
        <p:nvPicPr>
          <p:cNvPr id="224" name="Picture 4" descr="C:\Users\ACER\Desktop\Biología Marina\1.- Módulos y placas\Trabajo de Fin de Grado\Sustrato intermreal\Juan Sempere diatomeas 28sept\8.06.15\MOLA.jpg"/>
          <p:cNvPicPr/>
          <p:nvPr/>
        </p:nvPicPr>
        <p:blipFill>
          <a:blip r:embed="rId2"/>
          <a:stretch/>
        </p:blipFill>
        <p:spPr>
          <a:xfrm>
            <a:off x="0" y="0"/>
            <a:ext cx="3195720" cy="3284640"/>
          </a:xfrm>
          <a:prstGeom prst="rect">
            <a:avLst/>
          </a:prstGeom>
          <a:ln>
            <a:noFill/>
          </a:ln>
        </p:spPr>
      </p:pic>
      <p:pic>
        <p:nvPicPr>
          <p:cNvPr id="225" name="Picture 3" descr="C:\Users\ACER\Desktop\Biología Marina\1.- Módulos y placas\Trabajo de Fin de Grado\Sustrato intermreal\Juan Sempere diatomeas 28sept\8.06.15\DRL guay.jpg"/>
          <p:cNvPicPr/>
          <p:nvPr/>
        </p:nvPicPr>
        <p:blipFill>
          <a:blip r:embed="rId3"/>
          <a:stretch/>
        </p:blipFill>
        <p:spPr>
          <a:xfrm>
            <a:off x="0" y="3285000"/>
            <a:ext cx="3195720" cy="3572640"/>
          </a:xfrm>
          <a:prstGeom prst="rect">
            <a:avLst/>
          </a:prstGeom>
          <a:ln>
            <a:noFill/>
          </a:ln>
        </p:spPr>
      </p:pic>
      <p:pic>
        <p:nvPicPr>
          <p:cNvPr id="226" name="Picture 5" descr="C:\Users\ACER\Desktop\Biología Marina\1.- Módulos y placas\Trabajo de Fin de Grado\Sustrato intermreal\Juan Sempere diatomeas 28sept\8.06.15\PUNT.jpg"/>
          <p:cNvPicPr/>
          <p:nvPr/>
        </p:nvPicPr>
        <p:blipFill>
          <a:blip r:embed="rId4"/>
          <a:stretch/>
        </p:blipFill>
        <p:spPr>
          <a:xfrm>
            <a:off x="-29160" y="3285000"/>
            <a:ext cx="3224880" cy="3572640"/>
          </a:xfrm>
          <a:prstGeom prst="rect">
            <a:avLst/>
          </a:prstGeom>
          <a:ln>
            <a:noFill/>
          </a:ln>
        </p:spPr>
      </p:pic>
      <p:sp>
        <p:nvSpPr>
          <p:cNvPr id="227" name="Line 1"/>
          <p:cNvSpPr/>
          <p:nvPr/>
        </p:nvSpPr>
        <p:spPr>
          <a:xfrm>
            <a:off x="3195720" y="0"/>
            <a:ext cx="0" cy="6858000"/>
          </a:xfrm>
          <a:prstGeom prst="line">
            <a:avLst/>
          </a:prstGeom>
          <a:ln w="5724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8" name="Line 2"/>
          <p:cNvSpPr/>
          <p:nvPr/>
        </p:nvSpPr>
        <p:spPr>
          <a:xfrm>
            <a:off x="0" y="3284640"/>
            <a:ext cx="3195720" cy="0"/>
          </a:xfrm>
          <a:prstGeom prst="line">
            <a:avLst/>
          </a:prstGeom>
          <a:ln w="5724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3 Imagen" descr=""/>
          <p:cNvPicPr/>
          <p:nvPr/>
        </p:nvPicPr>
        <p:blipFill>
          <a:blip r:embed="rId1"/>
          <a:stretch/>
        </p:blipFill>
        <p:spPr>
          <a:xfrm>
            <a:off x="2051640" y="192600"/>
            <a:ext cx="5358960" cy="3225600"/>
          </a:xfrm>
          <a:prstGeom prst="rect">
            <a:avLst/>
          </a:prstGeom>
          <a:ln>
            <a:noFill/>
          </a:ln>
        </p:spPr>
      </p:pic>
      <p:pic>
        <p:nvPicPr>
          <p:cNvPr id="230" name="4 Imagen" descr=""/>
          <p:cNvPicPr/>
          <p:nvPr/>
        </p:nvPicPr>
        <p:blipFill>
          <a:blip r:embed="rId2"/>
          <a:stretch/>
        </p:blipFill>
        <p:spPr>
          <a:xfrm>
            <a:off x="1979640" y="3861000"/>
            <a:ext cx="5829120" cy="3200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Picture 2" descr="G:\Multimedia\Fotos\TELEFONO FORMATEO\Nueva carpeta (2)\DCIM\Camera\20140508_212650.jpg"/>
          <p:cNvPicPr/>
          <p:nvPr/>
        </p:nvPicPr>
        <p:blipFill>
          <a:blip r:embed="rId1"/>
          <a:stretch/>
        </p:blipFill>
        <p:spPr>
          <a:xfrm>
            <a:off x="6156000" y="-5040"/>
            <a:ext cx="2995200" cy="3644640"/>
          </a:xfrm>
          <a:prstGeom prst="rect">
            <a:avLst/>
          </a:prstGeom>
          <a:ln w="38160">
            <a:solidFill>
              <a:srgbClr val="000000"/>
            </a:solidFill>
            <a:round/>
          </a:ln>
        </p:spPr>
      </p:pic>
      <p:pic>
        <p:nvPicPr>
          <p:cNvPr id="232" name="0 Imagen" descr=""/>
          <p:cNvPicPr/>
          <p:nvPr/>
        </p:nvPicPr>
        <p:blipFill>
          <a:blip r:embed="rId2"/>
          <a:stretch/>
        </p:blipFill>
        <p:spPr>
          <a:xfrm>
            <a:off x="5326560" y="5253120"/>
            <a:ext cx="3825000" cy="1612800"/>
          </a:xfrm>
          <a:prstGeom prst="rect">
            <a:avLst/>
          </a:prstGeom>
          <a:ln w="38160">
            <a:solidFill>
              <a:srgbClr val="000000"/>
            </a:solidFill>
            <a:round/>
          </a:ln>
        </p:spPr>
      </p:pic>
      <p:pic>
        <p:nvPicPr>
          <p:cNvPr id="233" name="3 Imagen" descr=""/>
          <p:cNvPicPr/>
          <p:nvPr/>
        </p:nvPicPr>
        <p:blipFill>
          <a:blip r:embed="rId3"/>
          <a:stretch/>
        </p:blipFill>
        <p:spPr>
          <a:xfrm>
            <a:off x="5130720" y="3697560"/>
            <a:ext cx="4020840" cy="3187440"/>
          </a:xfrm>
          <a:prstGeom prst="rect">
            <a:avLst/>
          </a:prstGeom>
          <a:ln w="38160">
            <a:solidFill>
              <a:srgbClr val="000000"/>
            </a:solidFill>
            <a:round/>
          </a:ln>
        </p:spPr>
      </p:pic>
      <p:pic>
        <p:nvPicPr>
          <p:cNvPr id="234" name="Picture 10" descr="G:\Biología Marina\1-Proyectos\Trabajo de Fin de Grado\TFG\METODOLOGÍA\FOTOS\20140531_160336.jpg"/>
          <p:cNvPicPr/>
          <p:nvPr/>
        </p:nvPicPr>
        <p:blipFill>
          <a:blip r:embed="rId4"/>
          <a:stretch/>
        </p:blipFill>
        <p:spPr>
          <a:xfrm>
            <a:off x="0" y="3557160"/>
            <a:ext cx="3347640" cy="3327840"/>
          </a:xfrm>
          <a:prstGeom prst="rect">
            <a:avLst/>
          </a:prstGeom>
          <a:ln w="57240">
            <a:solidFill>
              <a:srgbClr val="000000"/>
            </a:solidFill>
            <a:round/>
          </a:ln>
        </p:spPr>
      </p:pic>
      <p:pic>
        <p:nvPicPr>
          <p:cNvPr id="235" name="Picture 11" descr="G:\Biología Marina\1-Proyectos\Trabajo de Fin de Grado\TFG\METODOLOGÍA\FOTOS\Javi ceuta\DSC03939.JPG"/>
          <p:cNvPicPr/>
          <p:nvPr/>
        </p:nvPicPr>
        <p:blipFill>
          <a:blip r:embed="rId5"/>
          <a:stretch/>
        </p:blipFill>
        <p:spPr>
          <a:xfrm rot="5400000">
            <a:off x="2983320" y="4758840"/>
            <a:ext cx="2485800" cy="1766520"/>
          </a:xfrm>
          <a:prstGeom prst="rect">
            <a:avLst/>
          </a:prstGeom>
          <a:ln w="38160">
            <a:solidFill>
              <a:srgbClr val="000000"/>
            </a:solidFill>
            <a:round/>
          </a:ln>
        </p:spPr>
      </p:pic>
      <p:pic>
        <p:nvPicPr>
          <p:cNvPr id="236" name="Picture 1" descr="">
            <a:hlinkClick r:id="" action="ppaction://media"/>
          </p:cNvPr>
          <p:cNvPicPr/>
          <p:nvPr>
            <a:videoFile r:link="rId6"/>
            <p:extLst>
              <p:ext uri="{DAA4B4D4-6D71-4841-9C94-3DE7FCFB9230}">
                <p14:media r:embed="rId7"/>
              </p:ext>
            </p:extLst>
          </p:nvPr>
        </p:nvPicPr>
        <p:blipFill>
          <a:blip r:embed="rId8"/>
        </p:blipFill>
        <p:spPr>
          <a:xfrm>
            <a:off x="0" y="-5040"/>
            <a:ext cx="6660000" cy="4514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restart="whenNotActive" nodeType="interactiveSeq" fill="hold">
                <p:stCondLst>
                  <p:cond delay="0" evt="onClick">
                    <p:tgtEl>
                      <p:spTgt spid="236"/>
                    </p:tgtEl>
                  </p:cond>
                </p:stCondLst>
                <p:childTnLst>
                  <p:par>
                    <p:cTn id="9" fill="hold">
                      <p:stCondLst>
                        <p:cond delay="0" evt="onClick">
                          <p:tgtEl>
                            <p:spTgt spid="236"/>
                          </p:tgtEl>
                        </p:cond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nodeType="clickEffect" fill="hold" presetClass="mediacall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1f497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CustomShape 1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8" name="CustomShape 2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9" name="CustomShape 3"/>
          <p:cNvSpPr/>
          <p:nvPr/>
        </p:nvSpPr>
        <p:spPr>
          <a:xfrm>
            <a:off x="460440" y="16020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0" name="CustomShape 4"/>
          <p:cNvSpPr/>
          <p:nvPr/>
        </p:nvSpPr>
        <p:spPr>
          <a:xfrm>
            <a:off x="612720" y="31284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1" name="CustomShape 5"/>
          <p:cNvSpPr/>
          <p:nvPr/>
        </p:nvSpPr>
        <p:spPr>
          <a:xfrm>
            <a:off x="765000" y="46512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42" name="1 Imagen" descr=""/>
          <p:cNvPicPr/>
          <p:nvPr/>
        </p:nvPicPr>
        <p:blipFill>
          <a:blip r:embed="rId1"/>
          <a:stretch/>
        </p:blipFill>
        <p:spPr>
          <a:xfrm>
            <a:off x="1835640" y="-25920"/>
            <a:ext cx="5549400" cy="3117240"/>
          </a:xfrm>
          <a:prstGeom prst="rect">
            <a:avLst/>
          </a:prstGeom>
          <a:ln>
            <a:noFill/>
          </a:ln>
        </p:spPr>
      </p:pic>
      <p:sp>
        <p:nvSpPr>
          <p:cNvPr id="243" name="CustomShape 6"/>
          <p:cNvSpPr/>
          <p:nvPr/>
        </p:nvSpPr>
        <p:spPr>
          <a:xfrm flipH="1" flipV="1">
            <a:off x="4432680" y="-387000"/>
            <a:ext cx="2952000" cy="1157040"/>
          </a:xfrm>
          <a:prstGeom prst="arc">
            <a:avLst>
              <a:gd name="adj1" fmla="val 16200000"/>
              <a:gd name="adj2" fmla="val 0"/>
            </a:avLst>
          </a:prstGeom>
          <a:noFill/>
          <a:ln w="381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44" name="CustomShape 7"/>
          <p:cNvSpPr/>
          <p:nvPr/>
        </p:nvSpPr>
        <p:spPr>
          <a:xfrm flipH="1">
            <a:off x="4905360" y="1418760"/>
            <a:ext cx="2681640" cy="1748880"/>
          </a:xfrm>
          <a:prstGeom prst="arc">
            <a:avLst>
              <a:gd name="adj1" fmla="val 16200000"/>
              <a:gd name="adj2" fmla="val 0"/>
            </a:avLst>
          </a:prstGeom>
          <a:noFill/>
          <a:ln w="381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45" name="CustomShape 8"/>
          <p:cNvSpPr/>
          <p:nvPr/>
        </p:nvSpPr>
        <p:spPr>
          <a:xfrm>
            <a:off x="5909040" y="859320"/>
            <a:ext cx="3391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1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46" name="CustomShape 9"/>
          <p:cNvSpPr/>
          <p:nvPr/>
        </p:nvSpPr>
        <p:spPr>
          <a:xfrm>
            <a:off x="2890800" y="1044000"/>
            <a:ext cx="4053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5</a:t>
            </a:r>
            <a:endParaRPr b="0" lang="en-GB" sz="1800" spc="-1" strike="noStrike">
              <a:latin typeface="Arial"/>
            </a:endParaRPr>
          </a:p>
        </p:txBody>
      </p:sp>
      <p:pic>
        <p:nvPicPr>
          <p:cNvPr id="247" name="12 Imagen" descr=""/>
          <p:cNvPicPr/>
          <p:nvPr/>
        </p:nvPicPr>
        <p:blipFill>
          <a:blip r:embed="rId2"/>
          <a:stretch/>
        </p:blipFill>
        <p:spPr>
          <a:xfrm>
            <a:off x="1835640" y="3128760"/>
            <a:ext cx="5549400" cy="3728880"/>
          </a:xfrm>
          <a:prstGeom prst="rect">
            <a:avLst/>
          </a:prstGeom>
          <a:ln>
            <a:noFill/>
          </a:ln>
        </p:spPr>
      </p:pic>
      <p:pic>
        <p:nvPicPr>
          <p:cNvPr id="248" name="Picture 2" descr=""/>
          <p:cNvPicPr/>
          <p:nvPr/>
        </p:nvPicPr>
        <p:blipFill>
          <a:blip r:embed="rId3"/>
          <a:stretch/>
        </p:blipFill>
        <p:spPr>
          <a:xfrm>
            <a:off x="2041560" y="1868040"/>
            <a:ext cx="478800" cy="984600"/>
          </a:xfrm>
          <a:prstGeom prst="rect">
            <a:avLst/>
          </a:prstGeom>
          <a:ln>
            <a:noFill/>
          </a:ln>
        </p:spPr>
      </p:pic>
      <p:pic>
        <p:nvPicPr>
          <p:cNvPr id="249" name="0 Imagen" descr=""/>
          <p:cNvPicPr/>
          <p:nvPr/>
        </p:nvPicPr>
        <p:blipFill>
          <a:blip r:embed="rId4"/>
          <a:stretch/>
        </p:blipFill>
        <p:spPr>
          <a:xfrm>
            <a:off x="1976400" y="5630040"/>
            <a:ext cx="796320" cy="1130040"/>
          </a:xfrm>
          <a:prstGeom prst="rect">
            <a:avLst/>
          </a:prstGeom>
          <a:ln>
            <a:noFill/>
          </a:ln>
        </p:spPr>
      </p:pic>
      <p:sp>
        <p:nvSpPr>
          <p:cNvPr id="250" name="Line 10"/>
          <p:cNvSpPr/>
          <p:nvPr/>
        </p:nvSpPr>
        <p:spPr>
          <a:xfrm>
            <a:off x="2041200" y="2852640"/>
            <a:ext cx="417600" cy="0"/>
          </a:xfrm>
          <a:prstGeom prst="line">
            <a:avLst/>
          </a:prstGeom>
          <a:ln w="9360">
            <a:solidFill>
              <a:srgbClr val="a6a6a6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51" name="CustomShape 11"/>
          <p:cNvSpPr/>
          <p:nvPr/>
        </p:nvSpPr>
        <p:spPr>
          <a:xfrm>
            <a:off x="6588360" y="7920"/>
            <a:ext cx="724680" cy="36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2" name="CustomShape 12"/>
          <p:cNvSpPr/>
          <p:nvPr/>
        </p:nvSpPr>
        <p:spPr>
          <a:xfrm>
            <a:off x="6588360" y="3178080"/>
            <a:ext cx="724680" cy="36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0 Imagen" descr=""/>
          <p:cNvPicPr/>
          <p:nvPr/>
        </p:nvPicPr>
        <p:blipFill>
          <a:blip r:embed="rId1"/>
          <a:stretch/>
        </p:blipFill>
        <p:spPr>
          <a:xfrm>
            <a:off x="35640" y="27360"/>
            <a:ext cx="9072720" cy="5561640"/>
          </a:xfrm>
          <a:prstGeom prst="rect">
            <a:avLst/>
          </a:prstGeom>
          <a:ln>
            <a:noFill/>
          </a:ln>
        </p:spPr>
      </p:pic>
      <p:sp>
        <p:nvSpPr>
          <p:cNvPr id="254" name="CustomShape 1"/>
          <p:cNvSpPr/>
          <p:nvPr/>
        </p:nvSpPr>
        <p:spPr>
          <a:xfrm>
            <a:off x="2988000" y="188640"/>
            <a:ext cx="280800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2400" spc="-1" strike="noStrike">
                <a:solidFill>
                  <a:srgbClr val="000000"/>
                </a:solidFill>
                <a:latin typeface="Calibri"/>
              </a:rPr>
              <a:t>(A = Ca = P) &gt; (G, Ce)</a:t>
            </a:r>
            <a:endParaRPr b="0" lang="en-GB" sz="2400" spc="-1" strike="noStrike">
              <a:latin typeface="Arial"/>
            </a:endParaRPr>
          </a:p>
        </p:txBody>
      </p:sp>
      <p:sp>
        <p:nvSpPr>
          <p:cNvPr id="255" name="CustomShape 2"/>
          <p:cNvSpPr/>
          <p:nvPr/>
        </p:nvSpPr>
        <p:spPr>
          <a:xfrm>
            <a:off x="107640" y="5817960"/>
            <a:ext cx="889200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La arenisca biogénica (Sandstone) alcanzó los mejores resultados de cobertura y diversidad, mientras los peores resultados los obtuvieron el cemento y el gabro.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Picture 2" descr=""/>
          <p:cNvPicPr/>
          <p:nvPr/>
        </p:nvPicPr>
        <p:blipFill>
          <a:blip r:embed="rId1"/>
          <a:stretch/>
        </p:blipFill>
        <p:spPr>
          <a:xfrm>
            <a:off x="144360" y="144360"/>
            <a:ext cx="7019640" cy="6468480"/>
          </a:xfrm>
          <a:prstGeom prst="rect">
            <a:avLst/>
          </a:prstGeom>
          <a:ln>
            <a:noFill/>
          </a:ln>
        </p:spPr>
      </p:pic>
      <p:sp>
        <p:nvSpPr>
          <p:cNvPr id="257" name="CustomShape 1"/>
          <p:cNvSpPr/>
          <p:nvPr/>
        </p:nvSpPr>
        <p:spPr>
          <a:xfrm>
            <a:off x="7270920" y="4243320"/>
            <a:ext cx="1728000" cy="2341800"/>
          </a:xfrm>
          <a:prstGeom prst="rect">
            <a:avLst/>
          </a:prstGeom>
          <a:solidFill>
            <a:srgbClr val="eeece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n-US" sz="1400" spc="-1" strike="noStrike">
                <a:solidFill>
                  <a:srgbClr val="000000"/>
                </a:solidFill>
                <a:latin typeface="Times New Roman"/>
              </a:rPr>
              <a:t>Coombes, M. A. 2011. 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Biogeomorphology of Coastal Structures: Understanding interactions between hard substrata and colonising organisms as a tool for ecological enhancement. </a:t>
            </a:r>
            <a:r>
              <a:rPr b="0" i="1" lang="en-US" sz="1200" spc="-1" strike="noStrike">
                <a:solidFill>
                  <a:srgbClr val="000000"/>
                </a:solidFill>
                <a:latin typeface="Times New Roman"/>
              </a:rPr>
              <a:t>School of Geography, University of Exeter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. PhD Thesis.</a:t>
            </a:r>
            <a:endParaRPr b="0" lang="en-GB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Picture 4" descr=""/>
          <p:cNvPicPr/>
          <p:nvPr/>
        </p:nvPicPr>
        <p:blipFill>
          <a:blip r:embed="rId1"/>
          <a:stretch/>
        </p:blipFill>
        <p:spPr>
          <a:xfrm>
            <a:off x="323640" y="404640"/>
            <a:ext cx="8419320" cy="5807160"/>
          </a:xfrm>
          <a:prstGeom prst="rect">
            <a:avLst/>
          </a:prstGeom>
          <a:ln>
            <a:noFill/>
          </a:ln>
        </p:spPr>
      </p:pic>
      <p:sp>
        <p:nvSpPr>
          <p:cNvPr id="259" name="CustomShape 1"/>
          <p:cNvSpPr/>
          <p:nvPr/>
        </p:nvSpPr>
        <p:spPr>
          <a:xfrm>
            <a:off x="539640" y="5720040"/>
            <a:ext cx="8131320" cy="486000"/>
          </a:xfrm>
          <a:prstGeom prst="rect">
            <a:avLst/>
          </a:prstGeom>
          <a:solidFill>
            <a:srgbClr val="eeece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n-US" sz="1400" spc="-1" strike="noStrike">
                <a:solidFill>
                  <a:srgbClr val="000000"/>
                </a:solidFill>
                <a:latin typeface="Times New Roman"/>
              </a:rPr>
              <a:t>Coombes, M. A. 2011. 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Biogeomorphology of Coastal Structures: Understanding interactions between hard substrata and colonising organisms as a tool for ecological enhancement. </a:t>
            </a:r>
            <a:r>
              <a:rPr b="0" i="1" lang="en-US" sz="1200" spc="-1" strike="noStrike">
                <a:solidFill>
                  <a:srgbClr val="000000"/>
                </a:solidFill>
                <a:latin typeface="Times New Roman"/>
              </a:rPr>
              <a:t>School of Geography, University of Exeter</a:t>
            </a:r>
            <a:r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. PhD Thesis.</a:t>
            </a:r>
            <a:endParaRPr b="0" lang="en-GB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Picture 2" descr=""/>
          <p:cNvPicPr/>
          <p:nvPr/>
        </p:nvPicPr>
        <p:blipFill>
          <a:blip r:embed="rId1"/>
          <a:stretch/>
        </p:blipFill>
        <p:spPr>
          <a:xfrm>
            <a:off x="5940000" y="2556720"/>
            <a:ext cx="3237840" cy="4300920"/>
          </a:xfrm>
          <a:prstGeom prst="rect">
            <a:avLst/>
          </a:prstGeom>
          <a:ln>
            <a:noFill/>
          </a:ln>
        </p:spPr>
      </p:pic>
      <p:pic>
        <p:nvPicPr>
          <p:cNvPr id="261" name="Picture 6" descr="https://thegardendiaries.files.wordpress.com/2014/03/22.jpg?w=500&amp;h=350"/>
          <p:cNvPicPr/>
          <p:nvPr/>
        </p:nvPicPr>
        <p:blipFill>
          <a:blip r:embed="rId2"/>
          <a:stretch/>
        </p:blipFill>
        <p:spPr>
          <a:xfrm>
            <a:off x="-31680" y="2665800"/>
            <a:ext cx="5971680" cy="4191840"/>
          </a:xfrm>
          <a:prstGeom prst="rect">
            <a:avLst/>
          </a:prstGeom>
          <a:ln>
            <a:noFill/>
          </a:ln>
        </p:spPr>
      </p:pic>
      <p:pic>
        <p:nvPicPr>
          <p:cNvPr id="262" name="Picture 2" descr="Resultado de imagen de quarry blocks"/>
          <p:cNvPicPr/>
          <p:nvPr/>
        </p:nvPicPr>
        <p:blipFill>
          <a:blip r:embed="rId3"/>
          <a:stretch/>
        </p:blipFill>
        <p:spPr>
          <a:xfrm>
            <a:off x="-31680" y="0"/>
            <a:ext cx="4459320" cy="2707560"/>
          </a:xfrm>
          <a:prstGeom prst="rect">
            <a:avLst/>
          </a:prstGeom>
          <a:ln>
            <a:noFill/>
          </a:ln>
        </p:spPr>
      </p:pic>
      <p:pic>
        <p:nvPicPr>
          <p:cNvPr id="263" name="Picture 4" descr="http://image.stonedominican.com/product/1/98/194642/Coral_Stone_Quarry_Blocks.jpg"/>
          <p:cNvPicPr/>
          <p:nvPr/>
        </p:nvPicPr>
        <p:blipFill>
          <a:blip r:embed="rId4"/>
          <a:stretch/>
        </p:blipFill>
        <p:spPr>
          <a:xfrm>
            <a:off x="4428000" y="0"/>
            <a:ext cx="4715640" cy="2707560"/>
          </a:xfrm>
          <a:prstGeom prst="rect">
            <a:avLst/>
          </a:prstGeom>
          <a:ln>
            <a:noFill/>
          </a:ln>
        </p:spPr>
      </p:pic>
      <p:sp>
        <p:nvSpPr>
          <p:cNvPr id="264" name="Line 1"/>
          <p:cNvSpPr/>
          <p:nvPr/>
        </p:nvSpPr>
        <p:spPr>
          <a:xfrm>
            <a:off x="-31680" y="2707920"/>
            <a:ext cx="9175680" cy="0"/>
          </a:xfrm>
          <a:prstGeom prst="line">
            <a:avLst/>
          </a:prstGeom>
          <a:ln w="7632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>
            <a:off x="827640" y="183240"/>
            <a:ext cx="6696360" cy="699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4000" spc="-1" strike="noStrike">
                <a:solidFill>
                  <a:srgbClr val="ffffff"/>
                </a:solidFill>
                <a:latin typeface="Times New Roman"/>
              </a:rPr>
              <a:t>Agradecimientos</a:t>
            </a:r>
            <a:endParaRPr b="0" lang="en-GB" sz="4000" spc="-1" strike="noStrike">
              <a:latin typeface="Arial"/>
            </a:endParaRPr>
          </a:p>
        </p:txBody>
      </p:sp>
      <p:graphicFrame>
        <p:nvGraphicFramePr>
          <p:cNvPr id="266" name="Table 2"/>
          <p:cNvGraphicFramePr/>
          <p:nvPr/>
        </p:nvGraphicFramePr>
        <p:xfrm>
          <a:off x="5076000" y="980640"/>
          <a:ext cx="7992360" cy="3445560"/>
        </p:xfrm>
        <a:graphic>
          <a:graphicData uri="http://schemas.openxmlformats.org/drawingml/2006/table">
            <a:tbl>
              <a:tblPr/>
              <a:tblGrid>
                <a:gridCol w="3996360"/>
                <a:gridCol w="3996360"/>
              </a:tblGrid>
              <a:tr h="344592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Dr. Free Espinosa Torre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Javier G. Pellón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Francisco Javier Sánchez Díaz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Álvaro Sabino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Iñigo Dónazar Aramendia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Altai Carlos Pavón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Enrique Ostalé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John E. Mejías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s-ES" sz="18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El achicador de agua de la zodiac</a:t>
                      </a: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</a:txBody>
                  <a:tcPr marL="91440" marR="91440"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GB" sz="1800" spc="-1" strike="noStrike">
                        <a:latin typeface="Arial"/>
                      </a:endParaRPr>
                    </a:p>
                  </a:txBody>
                  <a:tcPr marL="91440" marR="91440">
                    <a:noFill/>
                  </a:tcPr>
                </a:tc>
              </a:tr>
            </a:tbl>
          </a:graphicData>
        </a:graphic>
      </p:graphicFrame>
      <p:pic>
        <p:nvPicPr>
          <p:cNvPr id="267" name="3 Imagen" descr=""/>
          <p:cNvPicPr/>
          <p:nvPr/>
        </p:nvPicPr>
        <p:blipFill>
          <a:blip r:embed="rId1"/>
          <a:stretch/>
        </p:blipFill>
        <p:spPr>
          <a:xfrm rot="5400000">
            <a:off x="518400" y="4023360"/>
            <a:ext cx="2415960" cy="2666880"/>
          </a:xfrm>
          <a:prstGeom prst="rect">
            <a:avLst/>
          </a:prstGeom>
          <a:ln>
            <a:noFill/>
          </a:ln>
        </p:spPr>
      </p:pic>
      <p:pic>
        <p:nvPicPr>
          <p:cNvPr id="268" name="4 Imagen" descr=""/>
          <p:cNvPicPr/>
          <p:nvPr/>
        </p:nvPicPr>
        <p:blipFill>
          <a:blip r:embed="rId2"/>
          <a:stretch/>
        </p:blipFill>
        <p:spPr>
          <a:xfrm>
            <a:off x="371880" y="1124640"/>
            <a:ext cx="2295000" cy="2675880"/>
          </a:xfrm>
          <a:prstGeom prst="rect">
            <a:avLst/>
          </a:prstGeom>
          <a:ln>
            <a:noFill/>
          </a:ln>
        </p:spPr>
      </p:pic>
      <p:pic>
        <p:nvPicPr>
          <p:cNvPr id="269" name="6 Imagen" descr=""/>
          <p:cNvPicPr/>
          <p:nvPr/>
        </p:nvPicPr>
        <p:blipFill>
          <a:blip r:embed="rId3"/>
          <a:stretch/>
        </p:blipFill>
        <p:spPr>
          <a:xfrm>
            <a:off x="3481200" y="4149000"/>
            <a:ext cx="2576520" cy="2392560"/>
          </a:xfrm>
          <a:prstGeom prst="rect">
            <a:avLst/>
          </a:prstGeom>
          <a:ln>
            <a:noFill/>
          </a:ln>
        </p:spPr>
      </p:pic>
      <p:pic>
        <p:nvPicPr>
          <p:cNvPr id="270" name="7 Imagen" descr=""/>
          <p:cNvPicPr/>
          <p:nvPr/>
        </p:nvPicPr>
        <p:blipFill>
          <a:blip r:embed="rId4"/>
          <a:stretch/>
        </p:blipFill>
        <p:spPr>
          <a:xfrm>
            <a:off x="3060000" y="1124640"/>
            <a:ext cx="2353680" cy="2675880"/>
          </a:xfrm>
          <a:prstGeom prst="rect">
            <a:avLst/>
          </a:prstGeom>
          <a:ln>
            <a:noFill/>
          </a:ln>
        </p:spPr>
      </p:pic>
      <p:pic>
        <p:nvPicPr>
          <p:cNvPr id="271" name="8 Imagen" descr=""/>
          <p:cNvPicPr/>
          <p:nvPr/>
        </p:nvPicPr>
        <p:blipFill>
          <a:blip r:embed="rId5"/>
          <a:stretch/>
        </p:blipFill>
        <p:spPr>
          <a:xfrm>
            <a:off x="6415200" y="4149000"/>
            <a:ext cx="2404440" cy="24159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CustomShape 1"/>
          <p:cNvSpPr/>
          <p:nvPr/>
        </p:nvSpPr>
        <p:spPr>
          <a:xfrm>
            <a:off x="323640" y="260640"/>
            <a:ext cx="3744000" cy="3382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Dr. José Manuel Guerra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Alexandre Roi Gonzalez Aranda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Carlos Navarro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Dr. Juan Emilio Sánchez Moyano Fernando del Castillo y Rey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Javier Ibañez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José Manuel Ávila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Calibri"/>
              </a:rPr>
              <a:t>Sito ‘Las palomas’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Epifanio y Antonio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Andrés Vargas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Eloisa Valverde Carranza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ffffff"/>
                </a:solidFill>
                <a:latin typeface="Times New Roman"/>
              </a:rPr>
              <a:t>Fernando Sempere Selva</a:t>
            </a:r>
            <a:endParaRPr b="0" lang="en-GB" sz="1800" spc="-1" strike="noStrike">
              <a:latin typeface="Arial"/>
            </a:endParaRPr>
          </a:p>
        </p:txBody>
      </p:sp>
      <p:pic>
        <p:nvPicPr>
          <p:cNvPr id="273" name="2 Imagen" descr=""/>
          <p:cNvPicPr/>
          <p:nvPr/>
        </p:nvPicPr>
        <p:blipFill>
          <a:blip r:embed="rId1"/>
          <a:stretch/>
        </p:blipFill>
        <p:spPr>
          <a:xfrm>
            <a:off x="4284000" y="1842840"/>
            <a:ext cx="4543920" cy="4696200"/>
          </a:xfrm>
          <a:prstGeom prst="rect">
            <a:avLst/>
          </a:prstGeom>
          <a:ln>
            <a:noFill/>
          </a:ln>
        </p:spPr>
      </p:pic>
      <p:pic>
        <p:nvPicPr>
          <p:cNvPr id="274" name="4 Imagen" descr=""/>
          <p:cNvPicPr/>
          <p:nvPr/>
        </p:nvPicPr>
        <p:blipFill>
          <a:blip r:embed="rId2"/>
          <a:stretch/>
        </p:blipFill>
        <p:spPr>
          <a:xfrm>
            <a:off x="7380360" y="260640"/>
            <a:ext cx="1447560" cy="1305000"/>
          </a:xfrm>
          <a:prstGeom prst="rect">
            <a:avLst/>
          </a:prstGeom>
          <a:ln>
            <a:noFill/>
          </a:ln>
        </p:spPr>
      </p:pic>
      <p:pic>
        <p:nvPicPr>
          <p:cNvPr id="275" name="Picture 2" descr=""/>
          <p:cNvPicPr/>
          <p:nvPr/>
        </p:nvPicPr>
        <p:blipFill>
          <a:blip r:embed="rId3"/>
          <a:stretch/>
        </p:blipFill>
        <p:spPr>
          <a:xfrm>
            <a:off x="2267640" y="3933000"/>
            <a:ext cx="1443960" cy="2606040"/>
          </a:xfrm>
          <a:prstGeom prst="rect">
            <a:avLst/>
          </a:prstGeom>
          <a:ln>
            <a:noFill/>
          </a:ln>
        </p:spPr>
      </p:pic>
      <p:pic>
        <p:nvPicPr>
          <p:cNvPr id="276" name="Picture 3" descr="G:\Multimedia\Fotos\Móvil\WhatsApp Images\Sent\IMG-20141028-WA0005.jpg"/>
          <p:cNvPicPr/>
          <p:nvPr/>
        </p:nvPicPr>
        <p:blipFill>
          <a:blip r:embed="rId4"/>
          <a:stretch/>
        </p:blipFill>
        <p:spPr>
          <a:xfrm>
            <a:off x="440280" y="3933000"/>
            <a:ext cx="1467000" cy="2606040"/>
          </a:xfrm>
          <a:prstGeom prst="rect">
            <a:avLst/>
          </a:prstGeom>
          <a:ln>
            <a:noFill/>
          </a:ln>
        </p:spPr>
      </p:pic>
      <p:sp>
        <p:nvSpPr>
          <p:cNvPr id="277" name="Custom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8" name="CustomShape 3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79" name="Picture 9" descr=""/>
          <p:cNvPicPr/>
          <p:nvPr/>
        </p:nvPicPr>
        <p:blipFill>
          <a:blip r:embed="rId5"/>
          <a:stretch/>
        </p:blipFill>
        <p:spPr>
          <a:xfrm>
            <a:off x="4268520" y="260640"/>
            <a:ext cx="2895120" cy="1305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CustomShape 1"/>
          <p:cNvSpPr/>
          <p:nvPr/>
        </p:nvSpPr>
        <p:spPr>
          <a:xfrm>
            <a:off x="624240" y="4299840"/>
            <a:ext cx="136008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N = (225)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A = 225mm</a:t>
            </a:r>
            <a:r>
              <a:rPr b="0" lang="es-ES" sz="1800" spc="-1" strike="noStrike" baseline="30000">
                <a:solidFill>
                  <a:srgbClr val="000000"/>
                </a:solidFill>
                <a:latin typeface="Calibri"/>
              </a:rPr>
              <a:t>2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81" name="Line 2"/>
          <p:cNvSpPr/>
          <p:nvPr/>
        </p:nvSpPr>
        <p:spPr>
          <a:xfrm>
            <a:off x="3429720" y="3877200"/>
            <a:ext cx="0" cy="189864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2" name="Line 3"/>
          <p:cNvSpPr/>
          <p:nvPr/>
        </p:nvSpPr>
        <p:spPr>
          <a:xfrm>
            <a:off x="3429720" y="577584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3" name="Line 4"/>
          <p:cNvSpPr/>
          <p:nvPr/>
        </p:nvSpPr>
        <p:spPr>
          <a:xfrm>
            <a:off x="3429720" y="530316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4" name="CustomShape 5"/>
          <p:cNvSpPr/>
          <p:nvPr/>
        </p:nvSpPr>
        <p:spPr>
          <a:xfrm>
            <a:off x="4077360" y="3692520"/>
            <a:ext cx="1160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Material 1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85" name="CustomShape 6"/>
          <p:cNvSpPr/>
          <p:nvPr/>
        </p:nvSpPr>
        <p:spPr>
          <a:xfrm>
            <a:off x="4043880" y="5551200"/>
            <a:ext cx="944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(9)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86" name="Line 7"/>
          <p:cNvSpPr/>
          <p:nvPr/>
        </p:nvSpPr>
        <p:spPr>
          <a:xfrm>
            <a:off x="3429720" y="387684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7" name="Line 8"/>
          <p:cNvSpPr/>
          <p:nvPr/>
        </p:nvSpPr>
        <p:spPr>
          <a:xfrm>
            <a:off x="3429720" y="438084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8" name="Line 9"/>
          <p:cNvSpPr/>
          <p:nvPr/>
        </p:nvSpPr>
        <p:spPr>
          <a:xfrm>
            <a:off x="3421080" y="4826520"/>
            <a:ext cx="56736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9" name="CustomShape 10"/>
          <p:cNvSpPr/>
          <p:nvPr/>
        </p:nvSpPr>
        <p:spPr>
          <a:xfrm>
            <a:off x="3156480" y="3323160"/>
            <a:ext cx="13593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ff0000"/>
                </a:solidFill>
                <a:latin typeface="Calibri"/>
              </a:rPr>
              <a:t>Material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90" name="CustomShape 11"/>
          <p:cNvSpPr/>
          <p:nvPr/>
        </p:nvSpPr>
        <p:spPr>
          <a:xfrm>
            <a:off x="827640" y="6102360"/>
            <a:ext cx="7608600" cy="39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Observaciones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   </a:t>
            </a: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 ~     22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especies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91" name="CustomShape 12"/>
          <p:cNvSpPr/>
          <p:nvPr/>
        </p:nvSpPr>
        <p:spPr>
          <a:xfrm>
            <a:off x="1036800" y="188640"/>
            <a:ext cx="686268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3600" spc="-1" strike="noStrike">
                <a:solidFill>
                  <a:srgbClr val="000000"/>
                </a:solidFill>
                <a:latin typeface="Calibri"/>
              </a:rPr>
              <a:t>1.- Intermareal</a:t>
            </a:r>
            <a:endParaRPr b="0" lang="en-GB" sz="3600" spc="-1" strike="noStrike">
              <a:latin typeface="Arial"/>
            </a:endParaRPr>
          </a:p>
        </p:txBody>
      </p:sp>
      <p:sp>
        <p:nvSpPr>
          <p:cNvPr id="292" name="Line 13"/>
          <p:cNvSpPr/>
          <p:nvPr/>
        </p:nvSpPr>
        <p:spPr>
          <a:xfrm>
            <a:off x="2064240" y="3593880"/>
            <a:ext cx="0" cy="189864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3" name="Line 14"/>
          <p:cNvSpPr/>
          <p:nvPr/>
        </p:nvSpPr>
        <p:spPr>
          <a:xfrm>
            <a:off x="2064240" y="5492520"/>
            <a:ext cx="567720" cy="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4" name="Line 15"/>
          <p:cNvSpPr/>
          <p:nvPr/>
        </p:nvSpPr>
        <p:spPr>
          <a:xfrm>
            <a:off x="2064240" y="5019840"/>
            <a:ext cx="567720" cy="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5" name="CustomShape 16"/>
          <p:cNvSpPr/>
          <p:nvPr/>
        </p:nvSpPr>
        <p:spPr>
          <a:xfrm>
            <a:off x="2675880" y="4402080"/>
            <a:ext cx="1160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Sitio 1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96" name="CustomShape 17"/>
          <p:cNvSpPr/>
          <p:nvPr/>
        </p:nvSpPr>
        <p:spPr>
          <a:xfrm>
            <a:off x="2684160" y="5303520"/>
            <a:ext cx="944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(45)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297" name="Line 18"/>
          <p:cNvSpPr/>
          <p:nvPr/>
        </p:nvSpPr>
        <p:spPr>
          <a:xfrm>
            <a:off x="2064240" y="3593880"/>
            <a:ext cx="567720" cy="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8" name="Line 19"/>
          <p:cNvSpPr/>
          <p:nvPr/>
        </p:nvSpPr>
        <p:spPr>
          <a:xfrm>
            <a:off x="2064240" y="4097520"/>
            <a:ext cx="567720" cy="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9" name="Line 20"/>
          <p:cNvSpPr/>
          <p:nvPr/>
        </p:nvSpPr>
        <p:spPr>
          <a:xfrm>
            <a:off x="2064240" y="4597200"/>
            <a:ext cx="567720" cy="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0" name="CustomShape 21"/>
          <p:cNvSpPr/>
          <p:nvPr/>
        </p:nvSpPr>
        <p:spPr>
          <a:xfrm>
            <a:off x="827640" y="890280"/>
            <a:ext cx="7488360" cy="2040840"/>
          </a:xfrm>
          <a:prstGeom prst="rect">
            <a:avLst/>
          </a:prstGeom>
          <a:solidFill>
            <a:srgbClr val="dbeef4"/>
          </a:solidFill>
          <a:ln w="25560">
            <a:solidFill>
              <a:srgbClr val="3a5f8b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2800" spc="-1" strike="noStrike">
                <a:solidFill>
                  <a:srgbClr val="000000"/>
                </a:solidFill>
                <a:latin typeface="Calibri"/>
              </a:rPr>
              <a:t>[Clorofila]:</a:t>
            </a:r>
            <a:r>
              <a:rPr b="1" lang="es-ES" sz="24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1 factor, 1 variable, N = 25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ES" sz="1800" spc="-1" strike="noStrike">
                <a:solidFill>
                  <a:srgbClr val="c00000"/>
                </a:solidFill>
                <a:latin typeface="Calibri"/>
              </a:rPr>
              <a:t>Univariante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: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ANOVA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– SPSS 15.0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s-ES" sz="2800" spc="-1" strike="noStrike">
                <a:solidFill>
                  <a:srgbClr val="000000"/>
                </a:solidFill>
                <a:latin typeface="Calibri"/>
              </a:rPr>
              <a:t>Diatomeas:</a:t>
            </a:r>
            <a:r>
              <a:rPr b="1" lang="es-ES" sz="24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1 factor, 22 variables, N = 225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ES" sz="1800" spc="-1" strike="noStrike">
                <a:solidFill>
                  <a:srgbClr val="c00000"/>
                </a:solidFill>
                <a:latin typeface="Calibri"/>
              </a:rPr>
              <a:t>Univariante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: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ANOVA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– SPSS 15.0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ES" sz="1800" spc="-1" strike="noStrike">
                <a:solidFill>
                  <a:srgbClr val="c00000"/>
                </a:solidFill>
                <a:latin typeface="Calibri"/>
              </a:rPr>
              <a:t>Multivariante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: Similaridad de Bray-Curtis,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 PERMANOVA,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PERMDISP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, nMDS,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         – Primer-e6 x PERMANOVA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01" name="Line 22"/>
          <p:cNvSpPr/>
          <p:nvPr/>
        </p:nvSpPr>
        <p:spPr>
          <a:xfrm>
            <a:off x="5244840" y="3323160"/>
            <a:ext cx="0" cy="93600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2" name="Line 23"/>
          <p:cNvSpPr/>
          <p:nvPr/>
        </p:nvSpPr>
        <p:spPr>
          <a:xfrm>
            <a:off x="5237640" y="379584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3" name="Line 24"/>
          <p:cNvSpPr/>
          <p:nvPr/>
        </p:nvSpPr>
        <p:spPr>
          <a:xfrm>
            <a:off x="5237640" y="332316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4" name="Line 25"/>
          <p:cNvSpPr/>
          <p:nvPr/>
        </p:nvSpPr>
        <p:spPr>
          <a:xfrm>
            <a:off x="5237640" y="425916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5" name="Line 26"/>
          <p:cNvSpPr/>
          <p:nvPr/>
        </p:nvSpPr>
        <p:spPr>
          <a:xfrm>
            <a:off x="6679800" y="3829320"/>
            <a:ext cx="0" cy="93600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6" name="Line 27"/>
          <p:cNvSpPr/>
          <p:nvPr/>
        </p:nvSpPr>
        <p:spPr>
          <a:xfrm>
            <a:off x="6672600" y="430200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7" name="Line 28"/>
          <p:cNvSpPr/>
          <p:nvPr/>
        </p:nvSpPr>
        <p:spPr>
          <a:xfrm>
            <a:off x="6672600" y="382932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8" name="Line 29"/>
          <p:cNvSpPr/>
          <p:nvPr/>
        </p:nvSpPr>
        <p:spPr>
          <a:xfrm>
            <a:off x="6672600" y="476532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9" name="CustomShape 30"/>
          <p:cNvSpPr/>
          <p:nvPr/>
        </p:nvSpPr>
        <p:spPr>
          <a:xfrm>
            <a:off x="5796000" y="4071240"/>
            <a:ext cx="1160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Lasca 3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10" name="CustomShape 31"/>
          <p:cNvSpPr/>
          <p:nvPr/>
        </p:nvSpPr>
        <p:spPr>
          <a:xfrm>
            <a:off x="7313040" y="3645000"/>
            <a:ext cx="137592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Transecto 1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(1mm</a:t>
            </a:r>
            <a:r>
              <a:rPr b="0" lang="es-ES" sz="1800" spc="-1" strike="noStrike" baseline="30000">
                <a:solidFill>
                  <a:srgbClr val="000000"/>
                </a:solidFill>
                <a:latin typeface="Calibri"/>
              </a:rPr>
              <a:t>2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11" name="CustomShape 32"/>
          <p:cNvSpPr/>
          <p:nvPr/>
        </p:nvSpPr>
        <p:spPr>
          <a:xfrm>
            <a:off x="624240" y="3069000"/>
            <a:ext cx="4523400" cy="2833560"/>
          </a:xfrm>
          <a:prstGeom prst="rect">
            <a:avLst/>
          </a:prstGeom>
          <a:solidFill>
            <a:srgbClr val="c3d69b">
              <a:alpha val="3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Line 1"/>
          <p:cNvSpPr/>
          <p:nvPr/>
        </p:nvSpPr>
        <p:spPr>
          <a:xfrm>
            <a:off x="1619640" y="3157920"/>
            <a:ext cx="0" cy="2376360"/>
          </a:xfrm>
          <a:prstGeom prst="line">
            <a:avLst/>
          </a:prstGeom>
          <a:ln w="38160">
            <a:solidFill>
              <a:srgbClr val="7030a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13" name="Line 2"/>
          <p:cNvSpPr/>
          <p:nvPr/>
        </p:nvSpPr>
        <p:spPr>
          <a:xfrm>
            <a:off x="1619640" y="3158280"/>
            <a:ext cx="567360" cy="0"/>
          </a:xfrm>
          <a:prstGeom prst="line">
            <a:avLst/>
          </a:prstGeom>
          <a:ln w="38160">
            <a:solidFill>
              <a:srgbClr val="7030a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14" name="Line 3"/>
          <p:cNvSpPr/>
          <p:nvPr/>
        </p:nvSpPr>
        <p:spPr>
          <a:xfrm>
            <a:off x="1619640" y="5070960"/>
            <a:ext cx="567360" cy="0"/>
          </a:xfrm>
          <a:prstGeom prst="line">
            <a:avLst/>
          </a:prstGeom>
          <a:ln w="38160">
            <a:solidFill>
              <a:srgbClr val="7030a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15" name="Line 4"/>
          <p:cNvSpPr/>
          <p:nvPr/>
        </p:nvSpPr>
        <p:spPr>
          <a:xfrm>
            <a:off x="1619640" y="4598280"/>
            <a:ext cx="567360" cy="0"/>
          </a:xfrm>
          <a:prstGeom prst="line">
            <a:avLst/>
          </a:prstGeom>
          <a:ln w="38160">
            <a:solidFill>
              <a:srgbClr val="7030a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16" name="Line 5"/>
          <p:cNvSpPr/>
          <p:nvPr/>
        </p:nvSpPr>
        <p:spPr>
          <a:xfrm>
            <a:off x="1619640" y="3661920"/>
            <a:ext cx="567360" cy="0"/>
          </a:xfrm>
          <a:prstGeom prst="line">
            <a:avLst/>
          </a:prstGeom>
          <a:ln w="38160">
            <a:solidFill>
              <a:srgbClr val="7030a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17" name="Line 6"/>
          <p:cNvSpPr/>
          <p:nvPr/>
        </p:nvSpPr>
        <p:spPr>
          <a:xfrm>
            <a:off x="1619640" y="4118760"/>
            <a:ext cx="567360" cy="0"/>
          </a:xfrm>
          <a:prstGeom prst="line">
            <a:avLst/>
          </a:prstGeom>
          <a:ln w="38160">
            <a:solidFill>
              <a:srgbClr val="7030a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18" name="CustomShape 7"/>
          <p:cNvSpPr/>
          <p:nvPr/>
        </p:nvSpPr>
        <p:spPr>
          <a:xfrm>
            <a:off x="2383920" y="5349960"/>
            <a:ext cx="7477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(108)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19" name="CustomShape 8"/>
          <p:cNvSpPr/>
          <p:nvPr/>
        </p:nvSpPr>
        <p:spPr>
          <a:xfrm>
            <a:off x="467640" y="4161600"/>
            <a:ext cx="105084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N = (648)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20" name="CustomShape 9"/>
          <p:cNvSpPr/>
          <p:nvPr/>
        </p:nvSpPr>
        <p:spPr>
          <a:xfrm>
            <a:off x="2207520" y="3485880"/>
            <a:ext cx="1232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Fecha 1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21" name="Line 10"/>
          <p:cNvSpPr/>
          <p:nvPr/>
        </p:nvSpPr>
        <p:spPr>
          <a:xfrm>
            <a:off x="1619640" y="5534280"/>
            <a:ext cx="567360" cy="0"/>
          </a:xfrm>
          <a:prstGeom prst="line">
            <a:avLst/>
          </a:prstGeom>
          <a:ln w="38160">
            <a:solidFill>
              <a:srgbClr val="7030a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2" name="Line 11"/>
          <p:cNvSpPr/>
          <p:nvPr/>
        </p:nvSpPr>
        <p:spPr>
          <a:xfrm>
            <a:off x="6881040" y="3128040"/>
            <a:ext cx="0" cy="237600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3" name="Line 12"/>
          <p:cNvSpPr/>
          <p:nvPr/>
        </p:nvSpPr>
        <p:spPr>
          <a:xfrm>
            <a:off x="3417480" y="3166200"/>
            <a:ext cx="567720" cy="0"/>
          </a:xfrm>
          <a:prstGeom prst="line">
            <a:avLst/>
          </a:prstGeom>
          <a:ln w="9360">
            <a:solidFill>
              <a:srgbClr val="c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4" name="Line 13"/>
          <p:cNvSpPr/>
          <p:nvPr/>
        </p:nvSpPr>
        <p:spPr>
          <a:xfrm>
            <a:off x="6881040" y="502668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5" name="Line 14"/>
          <p:cNvSpPr/>
          <p:nvPr/>
        </p:nvSpPr>
        <p:spPr>
          <a:xfrm>
            <a:off x="6881040" y="455400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6" name="Line 15"/>
          <p:cNvSpPr/>
          <p:nvPr/>
        </p:nvSpPr>
        <p:spPr>
          <a:xfrm>
            <a:off x="3417480" y="3670200"/>
            <a:ext cx="567720" cy="0"/>
          </a:xfrm>
          <a:prstGeom prst="line">
            <a:avLst/>
          </a:prstGeom>
          <a:ln w="9360">
            <a:solidFill>
              <a:srgbClr val="c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7" name="Line 16"/>
          <p:cNvSpPr/>
          <p:nvPr/>
        </p:nvSpPr>
        <p:spPr>
          <a:xfrm>
            <a:off x="3417480" y="4174200"/>
            <a:ext cx="567720" cy="0"/>
          </a:xfrm>
          <a:prstGeom prst="line">
            <a:avLst/>
          </a:prstGeom>
          <a:ln w="9360">
            <a:solidFill>
              <a:srgbClr val="c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8" name="Line 17"/>
          <p:cNvSpPr/>
          <p:nvPr/>
        </p:nvSpPr>
        <p:spPr>
          <a:xfrm>
            <a:off x="6881040" y="549000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9" name="CustomShape 18"/>
          <p:cNvSpPr/>
          <p:nvPr/>
        </p:nvSpPr>
        <p:spPr>
          <a:xfrm>
            <a:off x="7448760" y="2925360"/>
            <a:ext cx="116028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Material 1 (18/fecha)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30" name="CustomShape 19"/>
          <p:cNvSpPr/>
          <p:nvPr/>
        </p:nvSpPr>
        <p:spPr>
          <a:xfrm>
            <a:off x="7448760" y="5292000"/>
            <a:ext cx="944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(2)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31" name="Line 20"/>
          <p:cNvSpPr/>
          <p:nvPr/>
        </p:nvSpPr>
        <p:spPr>
          <a:xfrm>
            <a:off x="3417480" y="3166200"/>
            <a:ext cx="0" cy="1008000"/>
          </a:xfrm>
          <a:prstGeom prst="line">
            <a:avLst/>
          </a:prstGeom>
          <a:ln w="9360">
            <a:solidFill>
              <a:srgbClr val="c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2" name="Line 21"/>
          <p:cNvSpPr/>
          <p:nvPr/>
        </p:nvSpPr>
        <p:spPr>
          <a:xfrm>
            <a:off x="6881040" y="312768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3" name="Line 22"/>
          <p:cNvSpPr/>
          <p:nvPr/>
        </p:nvSpPr>
        <p:spPr>
          <a:xfrm>
            <a:off x="6881040" y="363168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4" name="Line 23"/>
          <p:cNvSpPr/>
          <p:nvPr/>
        </p:nvSpPr>
        <p:spPr>
          <a:xfrm>
            <a:off x="6881040" y="4131000"/>
            <a:ext cx="567720" cy="0"/>
          </a:xfrm>
          <a:prstGeom prst="line">
            <a:avLst/>
          </a:prstGeom>
          <a:ln w="2844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5" name="CustomShape 24"/>
          <p:cNvSpPr/>
          <p:nvPr/>
        </p:nvSpPr>
        <p:spPr>
          <a:xfrm>
            <a:off x="3909960" y="3009240"/>
            <a:ext cx="1232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Sitio 3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36" name="CustomShape 25"/>
          <p:cNvSpPr/>
          <p:nvPr/>
        </p:nvSpPr>
        <p:spPr>
          <a:xfrm>
            <a:off x="4064760" y="3989880"/>
            <a:ext cx="5839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(36)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37" name="CustomShape 26"/>
          <p:cNvSpPr/>
          <p:nvPr/>
        </p:nvSpPr>
        <p:spPr>
          <a:xfrm>
            <a:off x="5721840" y="2544480"/>
            <a:ext cx="5839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(10)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38" name="Line 27"/>
          <p:cNvSpPr/>
          <p:nvPr/>
        </p:nvSpPr>
        <p:spPr>
          <a:xfrm>
            <a:off x="5088960" y="2729160"/>
            <a:ext cx="0" cy="93600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9" name="Line 28"/>
          <p:cNvSpPr/>
          <p:nvPr/>
        </p:nvSpPr>
        <p:spPr>
          <a:xfrm>
            <a:off x="5081760" y="320184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40" name="Line 29"/>
          <p:cNvSpPr/>
          <p:nvPr/>
        </p:nvSpPr>
        <p:spPr>
          <a:xfrm>
            <a:off x="5081760" y="272916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41" name="Line 30"/>
          <p:cNvSpPr/>
          <p:nvPr/>
        </p:nvSpPr>
        <p:spPr>
          <a:xfrm>
            <a:off x="5081760" y="3665160"/>
            <a:ext cx="567720" cy="0"/>
          </a:xfrm>
          <a:prstGeom prst="line">
            <a:avLst/>
          </a:prstGeom>
          <a:ln w="9360">
            <a:solidFill>
              <a:srgbClr val="4a7ebb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42" name="CustomShape 31"/>
          <p:cNvSpPr/>
          <p:nvPr/>
        </p:nvSpPr>
        <p:spPr>
          <a:xfrm>
            <a:off x="5649840" y="3485880"/>
            <a:ext cx="11602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Módulo 9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43" name="CustomShape 32"/>
          <p:cNvSpPr/>
          <p:nvPr/>
        </p:nvSpPr>
        <p:spPr>
          <a:xfrm>
            <a:off x="1036800" y="2469600"/>
            <a:ext cx="154620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7030a0"/>
                </a:solidFill>
                <a:latin typeface="Calibri"/>
              </a:rPr>
              <a:t>Fecha (6, RM)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44" name="CustomShape 33"/>
          <p:cNvSpPr/>
          <p:nvPr/>
        </p:nvSpPr>
        <p:spPr>
          <a:xfrm>
            <a:off x="827640" y="5936400"/>
            <a:ext cx="7608600" cy="974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Observaciones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   </a:t>
            </a: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 ~     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47 especies, 89% vegetales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Temporalidad        </a:t>
            </a:r>
            <a:r>
              <a:rPr b="0" lang="es-ES" sz="2000" spc="-1" strike="noStrike">
                <a:solidFill>
                  <a:srgbClr val="000000"/>
                </a:solidFill>
                <a:latin typeface="Calibri"/>
              </a:rPr>
              <a:t>~        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18 meses</a:t>
            </a:r>
            <a:endParaRPr b="0" lang="en-GB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GB" sz="1800" spc="-1" strike="noStrike">
              <a:latin typeface="Arial"/>
            </a:endParaRPr>
          </a:p>
        </p:txBody>
      </p:sp>
      <p:sp>
        <p:nvSpPr>
          <p:cNvPr id="345" name="CustomShape 34"/>
          <p:cNvSpPr/>
          <p:nvPr/>
        </p:nvSpPr>
        <p:spPr>
          <a:xfrm>
            <a:off x="1036800" y="188640"/>
            <a:ext cx="686268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3600" spc="-1" strike="noStrike">
                <a:solidFill>
                  <a:srgbClr val="000000"/>
                </a:solidFill>
                <a:latin typeface="Calibri"/>
              </a:rPr>
              <a:t>1.- Submareal</a:t>
            </a:r>
            <a:endParaRPr b="0" lang="en-GB" sz="3600" spc="-1" strike="noStrike">
              <a:latin typeface="Arial"/>
            </a:endParaRPr>
          </a:p>
        </p:txBody>
      </p:sp>
      <p:sp>
        <p:nvSpPr>
          <p:cNvPr id="346" name="CustomShape 35"/>
          <p:cNvSpPr/>
          <p:nvPr/>
        </p:nvSpPr>
        <p:spPr>
          <a:xfrm>
            <a:off x="827640" y="890280"/>
            <a:ext cx="7488360" cy="1339920"/>
          </a:xfrm>
          <a:prstGeom prst="rect">
            <a:avLst/>
          </a:prstGeom>
          <a:solidFill>
            <a:srgbClr val="dbeef4"/>
          </a:solidFill>
          <a:ln w="25560">
            <a:solidFill>
              <a:srgbClr val="3a5f8b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2800" spc="-1" strike="noStrike">
                <a:solidFill>
                  <a:srgbClr val="000000"/>
                </a:solidFill>
                <a:latin typeface="Calibri"/>
              </a:rPr>
              <a:t>Cobertura:</a:t>
            </a:r>
            <a:r>
              <a:rPr b="1" lang="es-ES" sz="24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2 – 3 factores, 47 variables, N = 648 ()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ES" sz="1800" spc="-1" strike="noStrike">
                <a:solidFill>
                  <a:srgbClr val="c00000"/>
                </a:solidFill>
                <a:latin typeface="Calibri"/>
              </a:rPr>
              <a:t>Univariante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: nºSpp y H’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RM-ANOVA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– SPSS 15.0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ES" sz="1800" spc="-1" strike="noStrike">
                <a:solidFill>
                  <a:srgbClr val="c00000"/>
                </a:solidFill>
                <a:latin typeface="Calibri"/>
              </a:rPr>
              <a:t>Multivariante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: Sqrt, similaridad de Bray-Curtis,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 RM-PERMANOVA,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 nMDS, 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          PERMDISP</a:t>
            </a: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, PCO – Primer-e6 x PERMANOVA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47" name="CustomShape 36"/>
          <p:cNvSpPr/>
          <p:nvPr/>
        </p:nvSpPr>
        <p:spPr>
          <a:xfrm>
            <a:off x="395640" y="2356200"/>
            <a:ext cx="8424720" cy="3579480"/>
          </a:xfrm>
          <a:prstGeom prst="rect">
            <a:avLst/>
          </a:prstGeom>
          <a:noFill/>
          <a:ln w="38160">
            <a:solidFill>
              <a:srgbClr val="59595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48" name="CustomShape 37"/>
          <p:cNvSpPr/>
          <p:nvPr/>
        </p:nvSpPr>
        <p:spPr>
          <a:xfrm>
            <a:off x="3572280" y="4987800"/>
            <a:ext cx="237600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TOTAL = 3.12m</a:t>
            </a:r>
            <a:r>
              <a:rPr b="1" lang="es-ES" sz="1800" spc="-1" strike="noStrike" baseline="30000">
                <a:solidFill>
                  <a:srgbClr val="000000"/>
                </a:solidFill>
                <a:latin typeface="Calibri"/>
              </a:rPr>
              <a:t>2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0,52m</a:t>
            </a:r>
            <a:r>
              <a:rPr b="1" lang="es-ES" sz="1800" spc="-1" strike="noStrike" baseline="30000">
                <a:solidFill>
                  <a:srgbClr val="000000"/>
                </a:solidFill>
                <a:latin typeface="Calibri"/>
              </a:rPr>
              <a:t>2</a:t>
            </a:r>
            <a:r>
              <a:rPr b="1" lang="es-ES" sz="1800" spc="-1" strike="noStrike">
                <a:solidFill>
                  <a:srgbClr val="000000"/>
                </a:solidFill>
                <a:latin typeface="Calibri"/>
              </a:rPr>
              <a:t>/Material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49" name="CustomShape 38"/>
          <p:cNvSpPr/>
          <p:nvPr/>
        </p:nvSpPr>
        <p:spPr>
          <a:xfrm>
            <a:off x="1036800" y="201600"/>
            <a:ext cx="686268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3600" spc="-1" strike="noStrike">
                <a:solidFill>
                  <a:srgbClr val="000000"/>
                </a:solidFill>
                <a:latin typeface="Calibri"/>
              </a:rPr>
              <a:t>1.- Submareal</a:t>
            </a:r>
            <a:endParaRPr b="0" lang="en-GB" sz="3600" spc="-1" strike="noStrike">
              <a:latin typeface="Arial"/>
            </a:endParaRPr>
          </a:p>
        </p:txBody>
      </p:sp>
      <p:sp>
        <p:nvSpPr>
          <p:cNvPr id="350" name="CustomShape 39"/>
          <p:cNvSpPr/>
          <p:nvPr/>
        </p:nvSpPr>
        <p:spPr>
          <a:xfrm>
            <a:off x="6516360" y="2562480"/>
            <a:ext cx="13593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es-ES" sz="1800" spc="-1" strike="noStrike">
                <a:solidFill>
                  <a:srgbClr val="ff0000"/>
                </a:solidFill>
                <a:latin typeface="Calibri"/>
              </a:rPr>
              <a:t>Material (6)</a:t>
            </a:r>
            <a:endParaRPr b="0" lang="en-GB" sz="1800" spc="-1" strike="noStrike">
              <a:latin typeface="Arial"/>
            </a:endParaRPr>
          </a:p>
        </p:txBody>
      </p:sp>
      <p:pic>
        <p:nvPicPr>
          <p:cNvPr id="351" name="0 Imagen" descr=""/>
          <p:cNvPicPr/>
          <p:nvPr/>
        </p:nvPicPr>
        <p:blipFill>
          <a:blip r:embed="rId1"/>
          <a:stretch/>
        </p:blipFill>
        <p:spPr>
          <a:xfrm>
            <a:off x="5142600" y="3989880"/>
            <a:ext cx="1448280" cy="700560"/>
          </a:xfrm>
          <a:prstGeom prst="rect">
            <a:avLst/>
          </a:prstGeom>
          <a:ln w="38160">
            <a:solidFill>
              <a:srgbClr val="000000"/>
            </a:solidFill>
            <a:round/>
          </a:ln>
        </p:spPr>
      </p:pic>
      <p:sp>
        <p:nvSpPr>
          <p:cNvPr id="352" name="CustomShape 40"/>
          <p:cNvSpPr/>
          <p:nvPr/>
        </p:nvSpPr>
        <p:spPr>
          <a:xfrm>
            <a:off x="5719680" y="2556000"/>
            <a:ext cx="5839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(10)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353" name="CustomShape 41"/>
          <p:cNvSpPr/>
          <p:nvPr/>
        </p:nvSpPr>
        <p:spPr>
          <a:xfrm>
            <a:off x="1034640" y="187920"/>
            <a:ext cx="686268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es-ES" sz="3600" spc="-1" strike="noStrike">
                <a:solidFill>
                  <a:srgbClr val="000000"/>
                </a:solidFill>
                <a:latin typeface="Calibri"/>
              </a:rPr>
              <a:t>1.- Submareal</a:t>
            </a:r>
            <a:endParaRPr b="0" lang="en-GB" sz="3600" spc="-1" strike="noStrike">
              <a:latin typeface="Arial"/>
            </a:endParaRPr>
          </a:p>
        </p:txBody>
      </p:sp>
      <p:sp>
        <p:nvSpPr>
          <p:cNvPr id="354" name="CustomShape 42"/>
          <p:cNvSpPr/>
          <p:nvPr/>
        </p:nvSpPr>
        <p:spPr>
          <a:xfrm>
            <a:off x="5717520" y="2542320"/>
            <a:ext cx="58392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ES" sz="1800" spc="-1" strike="noStrike">
                <a:solidFill>
                  <a:srgbClr val="000000"/>
                </a:solidFill>
                <a:latin typeface="Calibri"/>
              </a:rPr>
              <a:t>(10)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5" name="0 Imagen" descr=""/>
          <p:cNvPicPr/>
          <p:nvPr/>
        </p:nvPicPr>
        <p:blipFill>
          <a:blip r:embed="rId1"/>
          <a:stretch/>
        </p:blipFill>
        <p:spPr>
          <a:xfrm>
            <a:off x="2339640" y="1645560"/>
            <a:ext cx="4392000" cy="2566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4053</TotalTime>
  <Application>LibreOffice/6.4.3.2$Windows_X86_64 LibreOffice_project/747b5d0ebf89f41c860ec2a39efd7cb15b54f2d8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2016-01-21T00:52:30Z</dcterms:created>
  <dc:creator>ACER</dc:creator>
  <dc:description/>
  <dc:language>es-ES</dc:language>
  <cp:lastModifiedBy>Juan Sempere</cp:lastModifiedBy>
  <dcterms:modified xsi:type="dcterms:W3CDTF">2021-02-06T02:46:03Z</dcterms:modified>
  <cp:revision>33</cp:revision>
  <dc:subject/>
  <dc:title>Presentación de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2</vt:i4>
  </property>
  <property fmtid="{D5CDD505-2E9C-101B-9397-08002B2CF9AE}" pid="7" name="Notes">
    <vt:i4>1</vt:i4>
  </property>
  <property fmtid="{D5CDD505-2E9C-101B-9397-08002B2CF9AE}" pid="8" name="PresentationFormat">
    <vt:lpwstr>Presentación en pantalla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25</vt:i4>
  </property>
</Properties>
</file>