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0" r:id="rId2"/>
    <p:sldId id="263" r:id="rId3"/>
    <p:sldId id="272" r:id="rId4"/>
    <p:sldId id="261" r:id="rId5"/>
    <p:sldId id="266" r:id="rId6"/>
    <p:sldId id="264" r:id="rId7"/>
    <p:sldId id="271" r:id="rId8"/>
    <p:sldId id="260" r:id="rId9"/>
    <p:sldId id="262" r:id="rId10"/>
    <p:sldId id="273" r:id="rId11"/>
    <p:sldId id="275" r:id="rId12"/>
    <p:sldId id="27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1F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62" autoAdjust="0"/>
  </p:normalViewPr>
  <p:slideViewPr>
    <p:cSldViewPr>
      <p:cViewPr varScale="1">
        <p:scale>
          <a:sx n="82" d="100"/>
          <a:sy n="82" d="100"/>
        </p:scale>
        <p:origin x="754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749D3-8CAF-43A4-994B-6B9365028BAF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239370-D324-4AE4-B22C-3E75727A7ED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061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71FB-140E-4155-89A2-31C9288936C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CB0F1-B78F-443A-9790-793F5FF1622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831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71FB-140E-4155-89A2-31C9288936C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CB0F1-B78F-443A-9790-793F5FF1622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628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71FB-140E-4155-89A2-31C9288936C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CB0F1-B78F-443A-9790-793F5FF1622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769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71FB-140E-4155-89A2-31C9288936C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CB0F1-B78F-443A-9790-793F5FF1622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556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71FB-140E-4155-89A2-31C9288936C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CB0F1-B78F-443A-9790-793F5FF1622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760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71FB-140E-4155-89A2-31C9288936C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CB0F1-B78F-443A-9790-793F5FF1622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968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71FB-140E-4155-89A2-31C9288936C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CB0F1-B78F-443A-9790-793F5FF1622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565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71FB-140E-4155-89A2-31C9288936C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CB0F1-B78F-443A-9790-793F5FF1622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376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71FB-140E-4155-89A2-31C9288936C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CB0F1-B78F-443A-9790-793F5FF1622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996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71FB-140E-4155-89A2-31C9288936C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CB0F1-B78F-443A-9790-793F5FF1622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047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71FB-140E-4155-89A2-31C9288936C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CB0F1-B78F-443A-9790-793F5FF1622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835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E71FB-140E-4155-89A2-31C9288936C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CB0F1-B78F-443A-9790-793F5FF1622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476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tiff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tif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4.tiff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6.tiff"/><Relationship Id="rId10" Type="http://schemas.openxmlformats.org/officeDocument/2006/relationships/image" Target="../media/image28.jpg"/><Relationship Id="rId4" Type="http://schemas.openxmlformats.org/officeDocument/2006/relationships/image" Target="../media/image25.png"/><Relationship Id="rId9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CER\Desktop\Biología Marina\IDENTIFICACIÓN\CUESTIONARIO 1\P101587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72" b="12826"/>
          <a:stretch/>
        </p:blipFill>
        <p:spPr bwMode="auto">
          <a:xfrm rot="16200000" flipV="1">
            <a:off x="-1454270" y="1534390"/>
            <a:ext cx="6798423" cy="3818890"/>
          </a:xfrm>
          <a:prstGeom prst="rect">
            <a:avLst/>
          </a:prstGeom>
          <a:noFill/>
          <a:ln w="57150">
            <a:solidFill>
              <a:schemeClr val="bg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4111609" y="4602937"/>
            <a:ext cx="49936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Juan Sempere, Francisco </a:t>
            </a:r>
            <a:r>
              <a:rPr lang="en-GB" sz="2000" b="1" dirty="0" err="1">
                <a:solidFill>
                  <a:schemeClr val="bg1"/>
                </a:solidFill>
              </a:rPr>
              <a:t>Sedano</a:t>
            </a:r>
            <a:r>
              <a:rPr lang="en-GB" sz="2000" b="1" dirty="0">
                <a:solidFill>
                  <a:schemeClr val="bg1"/>
                </a:solidFill>
              </a:rPr>
              <a:t>, César </a:t>
            </a:r>
            <a:r>
              <a:rPr lang="en-GB" sz="2000" b="1" dirty="0" err="1">
                <a:solidFill>
                  <a:schemeClr val="bg1"/>
                </a:solidFill>
              </a:rPr>
              <a:t>Megina</a:t>
            </a:r>
            <a:r>
              <a:rPr lang="en-GB" sz="2000" b="1" dirty="0">
                <a:solidFill>
                  <a:schemeClr val="bg1"/>
                </a:solidFill>
              </a:rPr>
              <a:t>, José Carlos García, Free Espinosa </a:t>
            </a:r>
          </a:p>
          <a:p>
            <a:pPr algn="ctr"/>
            <a:r>
              <a:rPr lang="en-GB" sz="2000" dirty="0" err="1">
                <a:solidFill>
                  <a:schemeClr val="bg1">
                    <a:lumMod val="65000"/>
                  </a:schemeClr>
                </a:solidFill>
              </a:rPr>
              <a:t>Departamento</a:t>
            </a:r>
            <a:r>
              <a:rPr lang="en-GB" sz="2000" dirty="0">
                <a:solidFill>
                  <a:schemeClr val="bg1">
                    <a:lumMod val="65000"/>
                  </a:schemeClr>
                </a:solidFill>
              </a:rPr>
              <a:t> de </a:t>
            </a:r>
            <a:r>
              <a:rPr lang="en-GB" sz="2000" dirty="0" err="1">
                <a:solidFill>
                  <a:schemeClr val="bg1">
                    <a:lumMod val="65000"/>
                  </a:schemeClr>
                </a:solidFill>
              </a:rPr>
              <a:t>Zoología</a:t>
            </a:r>
            <a:endParaRPr lang="en-GB" sz="2000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en-GB" sz="2000" b="1" dirty="0">
                <a:solidFill>
                  <a:schemeClr val="bg1">
                    <a:lumMod val="65000"/>
                  </a:schemeClr>
                </a:solidFill>
              </a:rPr>
              <a:t>Universidad de </a:t>
            </a:r>
            <a:r>
              <a:rPr lang="en-GB" sz="2000" b="1" dirty="0" err="1">
                <a:solidFill>
                  <a:schemeClr val="bg1">
                    <a:lumMod val="65000"/>
                  </a:schemeClr>
                </a:solidFill>
              </a:rPr>
              <a:t>Sevilla</a:t>
            </a:r>
            <a:endParaRPr lang="en-GB" sz="2000" b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4" name="Picture 2" descr="C:\Users\ACER\Desktop\Biología Marina\CUASS\LOGOS\AletasUS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370" y="6143821"/>
            <a:ext cx="647553" cy="66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ACER\Desktop\Biología Marina\CUASS\LOGOS\acuariologo-1038x48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365" y="6137327"/>
            <a:ext cx="1348156" cy="62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ACER\Desktop\Biología Marina\CUASS\LOGOS\ConsolaLBM.t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6178584"/>
            <a:ext cx="647553" cy="62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ACER\Desktop\Biología Marina\CUASS\LOGOS\bio 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276" y="6143821"/>
            <a:ext cx="665350" cy="66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5" descr="C:\Users\ACER\Desktop\Biología Marina\CUASS\LOGOS\LogoPuerto (1)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48" r="16248"/>
          <a:stretch/>
        </p:blipFill>
        <p:spPr bwMode="auto">
          <a:xfrm>
            <a:off x="8330263" y="6143822"/>
            <a:ext cx="665350" cy="66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203370" y="2608919"/>
            <a:ext cx="47102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C000"/>
                </a:solidFill>
              </a:rPr>
              <a:t>Quantification of the foraging activity of </a:t>
            </a:r>
            <a:r>
              <a:rPr lang="en-GB" sz="2400" b="1" i="1" dirty="0">
                <a:solidFill>
                  <a:srgbClr val="FFC000"/>
                </a:solidFill>
              </a:rPr>
              <a:t>Patella </a:t>
            </a:r>
            <a:r>
              <a:rPr lang="en-GB" sz="2400" b="1" i="1" dirty="0" err="1">
                <a:solidFill>
                  <a:srgbClr val="FFC000"/>
                </a:solidFill>
              </a:rPr>
              <a:t>caerulea</a:t>
            </a:r>
            <a:r>
              <a:rPr lang="en-GB" sz="2400" b="1" i="1" dirty="0">
                <a:solidFill>
                  <a:srgbClr val="FFC000"/>
                </a:solidFill>
              </a:rPr>
              <a:t> </a:t>
            </a:r>
            <a:r>
              <a:rPr lang="en-GB" sz="2400" b="1" dirty="0">
                <a:solidFill>
                  <a:srgbClr val="FFC000"/>
                </a:solidFill>
              </a:rPr>
              <a:t>and </a:t>
            </a:r>
            <a:r>
              <a:rPr lang="en-GB" sz="2400" b="1" i="1" dirty="0">
                <a:solidFill>
                  <a:srgbClr val="FFC000"/>
                </a:solidFill>
              </a:rPr>
              <a:t>P</a:t>
            </a:r>
            <a:r>
              <a:rPr lang="en-GB" sz="2400" b="1" dirty="0">
                <a:solidFill>
                  <a:srgbClr val="FFC000"/>
                </a:solidFill>
              </a:rPr>
              <a:t>. </a:t>
            </a:r>
            <a:r>
              <a:rPr lang="en-GB" sz="2400" b="1" i="1" dirty="0" err="1">
                <a:solidFill>
                  <a:srgbClr val="FFC000"/>
                </a:solidFill>
              </a:rPr>
              <a:t>rustica</a:t>
            </a:r>
            <a:r>
              <a:rPr lang="en-GB" sz="2400" b="1" i="1" dirty="0">
                <a:solidFill>
                  <a:srgbClr val="FFC000"/>
                </a:solidFill>
              </a:rPr>
              <a:t> </a:t>
            </a:r>
            <a:r>
              <a:rPr lang="en-GB" sz="2400" b="1" dirty="0">
                <a:solidFill>
                  <a:srgbClr val="FFC000"/>
                </a:solidFill>
              </a:rPr>
              <a:t>under simulated tides using photographic analysis of radula scratches</a:t>
            </a:r>
            <a:endParaRPr lang="es-ES" sz="2400" b="1" dirty="0">
              <a:solidFill>
                <a:srgbClr val="FFC000"/>
              </a:solidFill>
            </a:endParaRPr>
          </a:p>
        </p:txBody>
      </p:sp>
      <p:pic>
        <p:nvPicPr>
          <p:cNvPr id="1026" name="Picture 2" descr="Image result for xx siebm">
            <a:extLst>
              <a:ext uri="{FF2B5EF4-FFF2-40B4-BE49-F238E27FC236}">
                <a16:creationId xmlns:a16="http://schemas.microsoft.com/office/drawing/2014/main" id="{3346344D-E285-4897-B715-C85ECAC760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093" y="95949"/>
            <a:ext cx="4922520" cy="2335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11877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Resultado de imagen de patella caerule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"/>
            <a:ext cx="4571999" cy="342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ACER\Desktop\Biología Marina\IDENTIFICACIÓN\P72300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" y="1"/>
            <a:ext cx="4572208" cy="342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567740" y="0"/>
            <a:ext cx="237899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5 CuadroTexto"/>
          <p:cNvSpPr txBox="1"/>
          <p:nvPr/>
        </p:nvSpPr>
        <p:spPr>
          <a:xfrm>
            <a:off x="1911" y="3429000"/>
            <a:ext cx="456583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i="1" u="sng" dirty="0"/>
              <a:t>Patella </a:t>
            </a:r>
            <a:r>
              <a:rPr lang="en-GB" sz="3200" i="1" u="sng" dirty="0" err="1"/>
              <a:t>rustica</a:t>
            </a:r>
            <a:endParaRPr lang="en-GB" sz="3200" i="1" u="sng" dirty="0"/>
          </a:p>
          <a:p>
            <a:pPr>
              <a:lnSpc>
                <a:spcPct val="150000"/>
              </a:lnSpc>
            </a:pPr>
            <a:r>
              <a:rPr lang="en-GB" sz="2400" dirty="0"/>
              <a:t>-   Supralittoral zone</a:t>
            </a:r>
          </a:p>
          <a:p>
            <a:pPr marL="342900" indent="-342900">
              <a:buFontTx/>
              <a:buChar char="-"/>
            </a:pPr>
            <a:r>
              <a:rPr lang="en-GB" sz="2400" dirty="0"/>
              <a:t>Cyanobacteria dominant in stomach</a:t>
            </a:r>
          </a:p>
          <a:p>
            <a:pPr marL="342900" indent="-342900">
              <a:buFontTx/>
              <a:buChar char="-"/>
            </a:pPr>
            <a:r>
              <a:rPr lang="en-GB" sz="2400" dirty="0"/>
              <a:t>Wave intensity mainly modulate activity</a:t>
            </a:r>
          </a:p>
          <a:p>
            <a:pPr marL="342900" indent="-342900">
              <a:buFontTx/>
              <a:buChar char="-"/>
            </a:pPr>
            <a:r>
              <a:rPr lang="en-GB" sz="2400" dirty="0"/>
              <a:t>Long and irregular trips, frequently changing home-scar</a:t>
            </a:r>
          </a:p>
          <a:p>
            <a:endParaRPr lang="en-GB" sz="24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4909291" y="3429000"/>
            <a:ext cx="4082581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i="1" u="sng" dirty="0"/>
              <a:t>Patella </a:t>
            </a:r>
            <a:r>
              <a:rPr lang="en-GB" sz="3200" i="1" u="sng" dirty="0" err="1"/>
              <a:t>caerulea</a:t>
            </a:r>
            <a:endParaRPr lang="en-GB" sz="3200" i="1" u="sng" dirty="0"/>
          </a:p>
          <a:p>
            <a:pPr>
              <a:lnSpc>
                <a:spcPct val="150000"/>
              </a:lnSpc>
            </a:pPr>
            <a:r>
              <a:rPr lang="en-GB" sz="2400" dirty="0"/>
              <a:t>-   Upper midlittoral zone</a:t>
            </a:r>
          </a:p>
          <a:p>
            <a:pPr marL="342900" indent="-342900">
              <a:buFontTx/>
              <a:buChar char="-"/>
            </a:pPr>
            <a:r>
              <a:rPr lang="en-GB" sz="2400" dirty="0"/>
              <a:t>Medium content of cyanobacteria in stomach</a:t>
            </a:r>
          </a:p>
          <a:p>
            <a:pPr marL="342900" indent="-342900">
              <a:buFontTx/>
              <a:buChar char="-"/>
            </a:pPr>
            <a:r>
              <a:rPr lang="en-GB" sz="2400" dirty="0"/>
              <a:t>Tidal and dial cycles modulate activity</a:t>
            </a:r>
          </a:p>
          <a:p>
            <a:pPr marL="342900" indent="-342900">
              <a:buFontTx/>
              <a:buChar char="-"/>
            </a:pPr>
            <a:r>
              <a:rPr lang="en-GB" sz="2400" dirty="0"/>
              <a:t>Short and regular trips, stable home-scar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06417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5008"/>
            <a:ext cx="9144000" cy="5326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365705" y="377894"/>
            <a:ext cx="64125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chemeClr val="accent6">
                    <a:lumMod val="75000"/>
                  </a:schemeClr>
                </a:solidFill>
              </a:rPr>
              <a:t>Tidal simulation tanks module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47112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472" cy="6880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6780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467544" y="318152"/>
            <a:ext cx="8208912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/>
              <a:t>Objetivos</a:t>
            </a:r>
            <a:r>
              <a:rPr lang="en-GB" sz="2800" dirty="0"/>
              <a:t>:</a:t>
            </a:r>
          </a:p>
          <a:p>
            <a:endParaRPr lang="en-GB" sz="2800" dirty="0"/>
          </a:p>
          <a:p>
            <a:pPr marL="342900" indent="-342900">
              <a:buFontTx/>
              <a:buChar char="-"/>
            </a:pPr>
            <a:r>
              <a:rPr lang="en-GB" sz="2000" dirty="0"/>
              <a:t>Test Thompson </a:t>
            </a:r>
            <a:r>
              <a:rPr lang="en-GB" sz="2000" i="1" dirty="0"/>
              <a:t>et al. </a:t>
            </a:r>
            <a:r>
              <a:rPr lang="en-GB" sz="2000" dirty="0"/>
              <a:t>methodology for the recording of foraging marks for </a:t>
            </a:r>
            <a:r>
              <a:rPr lang="en-GB" sz="2000" i="1" dirty="0"/>
              <a:t>Patella </a:t>
            </a:r>
            <a:r>
              <a:rPr lang="en-GB" sz="2000" dirty="0"/>
              <a:t>genus</a:t>
            </a:r>
            <a:r>
              <a:rPr lang="en-GB" sz="2000" i="1" dirty="0"/>
              <a:t>.</a:t>
            </a:r>
          </a:p>
          <a:p>
            <a:pPr marL="342900" indent="-342900">
              <a:buFontTx/>
              <a:buChar char="-"/>
            </a:pPr>
            <a:endParaRPr lang="en-GB" sz="2000" i="1" dirty="0"/>
          </a:p>
          <a:p>
            <a:pPr marL="342900" indent="-342900">
              <a:buFontTx/>
              <a:buChar char="-"/>
            </a:pPr>
            <a:endParaRPr lang="en-GB" sz="2000" i="1" dirty="0"/>
          </a:p>
          <a:p>
            <a:pPr marL="342900" indent="-342900">
              <a:buFontTx/>
              <a:buChar char="-"/>
            </a:pPr>
            <a:endParaRPr lang="en-GB" sz="2000" i="1" dirty="0"/>
          </a:p>
          <a:p>
            <a:pPr marL="342900" indent="-342900">
              <a:buFontTx/>
              <a:buChar char="-"/>
            </a:pPr>
            <a:endParaRPr lang="en-GB" sz="2000" i="1" dirty="0"/>
          </a:p>
          <a:p>
            <a:pPr marL="342900" indent="-342900">
              <a:buFontTx/>
              <a:buChar char="-"/>
            </a:pPr>
            <a:endParaRPr lang="en-GB" sz="2000" i="1" dirty="0"/>
          </a:p>
          <a:p>
            <a:pPr marL="342900" indent="-342900">
              <a:buFontTx/>
              <a:buChar char="-"/>
            </a:pPr>
            <a:endParaRPr lang="en-GB" sz="2000" i="1" dirty="0"/>
          </a:p>
          <a:p>
            <a:pPr marL="342900" indent="-342900">
              <a:buFontTx/>
              <a:buChar char="-"/>
            </a:pPr>
            <a:endParaRPr lang="en-GB" sz="2000" i="1" dirty="0"/>
          </a:p>
          <a:p>
            <a:endParaRPr lang="en-GB" sz="2000" i="1" dirty="0"/>
          </a:p>
          <a:p>
            <a:pPr marL="342900" indent="-342900">
              <a:buFontTx/>
              <a:buChar char="-"/>
            </a:pPr>
            <a:endParaRPr lang="en-GB" sz="2000" i="1" dirty="0"/>
          </a:p>
          <a:p>
            <a:pPr marL="342900" indent="-342900">
              <a:buFontTx/>
              <a:buChar char="-"/>
            </a:pPr>
            <a:endParaRPr lang="en-GB" sz="2000" i="1" dirty="0"/>
          </a:p>
          <a:p>
            <a:pPr marL="342900" indent="-342900">
              <a:buFontTx/>
              <a:buChar char="-"/>
            </a:pPr>
            <a:endParaRPr lang="en-GB" sz="2000" i="1" dirty="0"/>
          </a:p>
          <a:p>
            <a:endParaRPr lang="en-GB" sz="2000" i="1" dirty="0"/>
          </a:p>
          <a:p>
            <a:endParaRPr lang="en-GB" sz="2000" i="1" dirty="0"/>
          </a:p>
          <a:p>
            <a:pPr marL="342900" indent="-342900">
              <a:buFontTx/>
              <a:buChar char="-"/>
            </a:pPr>
            <a:r>
              <a:rPr lang="en-GB" sz="2000" dirty="0"/>
              <a:t>Get feeding activity measurements on aquariums for </a:t>
            </a:r>
            <a:r>
              <a:rPr lang="en-GB" sz="2000" i="1" dirty="0"/>
              <a:t>P. </a:t>
            </a:r>
            <a:r>
              <a:rPr lang="en-GB" sz="2000" i="1" dirty="0" err="1"/>
              <a:t>rustica</a:t>
            </a:r>
            <a:r>
              <a:rPr lang="en-GB" sz="2000" i="1" dirty="0"/>
              <a:t> </a:t>
            </a:r>
            <a:r>
              <a:rPr lang="en-GB" sz="2000" dirty="0"/>
              <a:t>and </a:t>
            </a:r>
            <a:r>
              <a:rPr lang="en-GB" sz="2000" i="1" dirty="0"/>
              <a:t>P. </a:t>
            </a:r>
            <a:r>
              <a:rPr lang="en-GB" sz="2000" i="1" dirty="0" err="1"/>
              <a:t>caerulea</a:t>
            </a:r>
            <a:r>
              <a:rPr lang="en-GB" sz="2000" i="1" dirty="0"/>
              <a:t> </a:t>
            </a:r>
            <a:r>
              <a:rPr lang="en-GB" sz="2000" dirty="0"/>
              <a:t>under different tidal regimes.</a:t>
            </a:r>
          </a:p>
          <a:p>
            <a:pPr marL="342900" indent="-342900">
              <a:buFontTx/>
              <a:buChar char="-"/>
            </a:pPr>
            <a:endParaRPr lang="en-GB" sz="20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50" t="38477" r="15337" b="14649"/>
          <a:stretch/>
        </p:blipFill>
        <p:spPr bwMode="auto">
          <a:xfrm>
            <a:off x="192880" y="2109490"/>
            <a:ext cx="8758239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2400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Users\ACER\Downloads\IMG_20160810_1232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20152"/>
            <a:ext cx="4317129" cy="3237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ACER\Downloads\IMG_20161111_110045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576" y="-1"/>
            <a:ext cx="5148064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Users\ACER\Downloads\IMG_20161110_20524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42" t="6028" r="22799" b="11772"/>
          <a:stretch/>
        </p:blipFill>
        <p:spPr bwMode="auto">
          <a:xfrm>
            <a:off x="1" y="29276"/>
            <a:ext cx="4317128" cy="383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4539585" y="4162466"/>
            <a:ext cx="4317129" cy="2153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3600" b="1" dirty="0"/>
              <a:t>Spring tides</a:t>
            </a:r>
            <a:r>
              <a:rPr lang="en-GB" sz="3600" dirty="0"/>
              <a:t>: 24cm</a:t>
            </a:r>
            <a:endParaRPr lang="en-GB" sz="3600" b="1" dirty="0"/>
          </a:p>
          <a:p>
            <a:pPr algn="ctr">
              <a:lnSpc>
                <a:spcPct val="200000"/>
              </a:lnSpc>
            </a:pPr>
            <a:r>
              <a:rPr lang="en-GB" sz="3600" b="1" dirty="0"/>
              <a:t>Neap tides</a:t>
            </a:r>
            <a:r>
              <a:rPr lang="en-GB" sz="3600" dirty="0"/>
              <a:t>: 8cm</a:t>
            </a:r>
          </a:p>
        </p:txBody>
      </p:sp>
      <p:cxnSp>
        <p:nvCxnSpPr>
          <p:cNvPr id="9" name="8 Conector recto"/>
          <p:cNvCxnSpPr/>
          <p:nvPr/>
        </p:nvCxnSpPr>
        <p:spPr>
          <a:xfrm>
            <a:off x="4292743" y="29276"/>
            <a:ext cx="0" cy="685199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"/>
          <p:cNvCxnSpPr/>
          <p:nvPr/>
        </p:nvCxnSpPr>
        <p:spPr>
          <a:xfrm>
            <a:off x="1" y="3861047"/>
            <a:ext cx="914399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1268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5" descr="C:\Users\ACER\Downloads\IMG_20161201_1614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" t="5202" r="-192" b="241"/>
          <a:stretch/>
        </p:blipFill>
        <p:spPr bwMode="auto">
          <a:xfrm>
            <a:off x="-202540" y="-27384"/>
            <a:ext cx="9527068" cy="691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5804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1F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CER\Desktop\Biología Marina\ARTÍCULOS\Huellas de lapa\FIGURA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051" y="0"/>
            <a:ext cx="714883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276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72728" y="203018"/>
            <a:ext cx="8568952" cy="227754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Foraging patterns and activity</a:t>
            </a:r>
          </a:p>
          <a:p>
            <a:pPr algn="ctr"/>
            <a:r>
              <a:rPr lang="en-GB" sz="4000" dirty="0"/>
              <a:t>for</a:t>
            </a:r>
            <a:r>
              <a:rPr lang="en-GB" sz="4000" i="1" dirty="0"/>
              <a:t> Patella </a:t>
            </a:r>
            <a:r>
              <a:rPr lang="en-GB" sz="4000" i="1" dirty="0" err="1"/>
              <a:t>caerulea</a:t>
            </a:r>
            <a:r>
              <a:rPr lang="en-GB" sz="4000" i="1" dirty="0"/>
              <a:t> </a:t>
            </a:r>
            <a:r>
              <a:rPr lang="en-GB" sz="4000" dirty="0"/>
              <a:t>and </a:t>
            </a:r>
            <a:r>
              <a:rPr lang="en-GB" sz="4000" i="1" dirty="0"/>
              <a:t>P. </a:t>
            </a:r>
            <a:r>
              <a:rPr lang="en-GB" sz="4000" i="1" dirty="0" err="1"/>
              <a:t>rustica</a:t>
            </a:r>
            <a:endParaRPr lang="en-GB" sz="4000" i="1" dirty="0"/>
          </a:p>
          <a:p>
            <a:pPr algn="ctr"/>
            <a:r>
              <a:rPr lang="en-GB" sz="3200" dirty="0"/>
              <a:t>Linnaeus 1758 </a:t>
            </a:r>
            <a:r>
              <a:rPr lang="en-GB" sz="3200" i="1" dirty="0"/>
              <a:t> </a:t>
            </a:r>
            <a:r>
              <a:rPr lang="en-GB" sz="3200" dirty="0"/>
              <a:t>(Mollusca, </a:t>
            </a:r>
            <a:r>
              <a:rPr lang="en-GB" sz="3200" dirty="0" err="1"/>
              <a:t>Gastropoda</a:t>
            </a:r>
            <a:r>
              <a:rPr lang="en-GB" sz="3200" dirty="0"/>
              <a:t>)</a:t>
            </a:r>
          </a:p>
          <a:p>
            <a:pPr algn="ctr"/>
            <a:r>
              <a:rPr lang="en-GB" sz="1600" dirty="0"/>
              <a:t> </a:t>
            </a:r>
            <a:endParaRPr lang="en-GB" sz="2800" dirty="0"/>
          </a:p>
        </p:txBody>
      </p:sp>
      <p:pic>
        <p:nvPicPr>
          <p:cNvPr id="8196" name="Picture 4" descr="C:\Users\ACER\Desktop\Biología Marina\ARTÍCULOS\Huellas de lapa\FOTOS\CAERULEA\MAREAS VIVAS\P1\4.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25" t="11771" r="21703" b="11255"/>
          <a:stretch/>
        </p:blipFill>
        <p:spPr bwMode="auto">
          <a:xfrm rot="10800000">
            <a:off x="4860032" y="3068960"/>
            <a:ext cx="3522066" cy="362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ACER\Desktop\Biología Marina\ARTÍCULOS\Huellas de lapa\FOTOS\CAERULEA\MAREAS VIVAS\P1\2.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97" t="25601" r="32430" b="25342"/>
          <a:stretch/>
        </p:blipFill>
        <p:spPr bwMode="auto">
          <a:xfrm rot="5400000">
            <a:off x="323528" y="3212976"/>
            <a:ext cx="3236686" cy="3338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52116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 descr="blob:https://web.whatsapp.com/0ff4c397-fb50-4040-a5a4-5b4832ab861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79" b="7579"/>
          <a:stretch/>
        </p:blipFill>
        <p:spPr bwMode="auto">
          <a:xfrm rot="16200000">
            <a:off x="5612089" y="3441608"/>
            <a:ext cx="2681877" cy="3033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95"/>
          <a:stretch/>
        </p:blipFill>
        <p:spPr bwMode="auto">
          <a:xfrm rot="5400000">
            <a:off x="5570723" y="224905"/>
            <a:ext cx="2764607" cy="3033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7697" y="1107604"/>
            <a:ext cx="5984577" cy="4488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49706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AE24BA-59B4-480D-9D6F-106D861B2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60" y="166924"/>
            <a:ext cx="8964488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es-ES" sz="3600" dirty="0" err="1"/>
              <a:t>Foraging</a:t>
            </a:r>
            <a:r>
              <a:rPr lang="es-ES" sz="3600" dirty="0"/>
              <a:t> </a:t>
            </a:r>
            <a:r>
              <a:rPr lang="es-ES" sz="3600" dirty="0" err="1"/>
              <a:t>activity</a:t>
            </a:r>
            <a:r>
              <a:rPr lang="es-ES" sz="3600" dirty="0"/>
              <a:t> </a:t>
            </a:r>
            <a:r>
              <a:rPr lang="es-ES" sz="3600" dirty="0" err="1"/>
              <a:t>under</a:t>
            </a:r>
            <a:r>
              <a:rPr lang="es-ES" sz="3600" dirty="0"/>
              <a:t> </a:t>
            </a:r>
            <a:r>
              <a:rPr lang="es-ES" sz="3600" dirty="0" err="1"/>
              <a:t>simulated</a:t>
            </a:r>
            <a:r>
              <a:rPr lang="es-ES" sz="3600" dirty="0"/>
              <a:t> </a:t>
            </a:r>
            <a:r>
              <a:rPr lang="es-ES" sz="3600" dirty="0" err="1"/>
              <a:t>tidal</a:t>
            </a:r>
            <a:r>
              <a:rPr lang="es-ES" sz="3600" dirty="0"/>
              <a:t> </a:t>
            </a:r>
            <a:r>
              <a:rPr lang="es-ES" sz="3600" dirty="0" err="1"/>
              <a:t>regimes</a:t>
            </a:r>
            <a:endParaRPr lang="es-ES" sz="3600" dirty="0"/>
          </a:p>
        </p:txBody>
      </p:sp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B5DB709E-905E-4597-A78C-7D8D6DBCB1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5"/>
          <a:stretch/>
        </p:blipFill>
        <p:spPr>
          <a:xfrm>
            <a:off x="53752" y="1556792"/>
            <a:ext cx="9036496" cy="5165724"/>
          </a:xfrm>
        </p:spPr>
      </p:pic>
    </p:spTree>
    <p:extLst>
      <p:ext uri="{BB962C8B-B14F-4D97-AF65-F5344CB8AC3E}">
        <p14:creationId xmlns:p14="http://schemas.microsoft.com/office/powerpoint/2010/main" val="5010245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CER\Desktop\Biología Marina\IDENTIFICACIÓN\CUESTIONARIO 1\P101587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72" b="12826"/>
          <a:stretch/>
        </p:blipFill>
        <p:spPr bwMode="auto">
          <a:xfrm rot="16200000" flipV="1">
            <a:off x="-1454270" y="1534390"/>
            <a:ext cx="6798423" cy="3818890"/>
          </a:xfrm>
          <a:prstGeom prst="rect">
            <a:avLst/>
          </a:prstGeom>
          <a:noFill/>
          <a:ln w="57150">
            <a:solidFill>
              <a:schemeClr val="bg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ACER\Desktop\Biología Marina\CUASS\LOGOS\AletasUS.tif">
            <a:extLst>
              <a:ext uri="{FF2B5EF4-FFF2-40B4-BE49-F238E27FC236}">
                <a16:creationId xmlns:a16="http://schemas.microsoft.com/office/drawing/2014/main" id="{4C7E70C2-5197-41DA-A33E-F8C4C5EBFA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141" y="5943418"/>
            <a:ext cx="737553" cy="757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ACER\Desktop\Biología Marina\CUASS\LOGOS\acuariologo-1038x481.png">
            <a:extLst>
              <a:ext uri="{FF2B5EF4-FFF2-40B4-BE49-F238E27FC236}">
                <a16:creationId xmlns:a16="http://schemas.microsoft.com/office/drawing/2014/main" id="{18393676-0CC8-4E79-9D81-2382D3722F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943418"/>
            <a:ext cx="1530899" cy="757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ACER\Desktop\Biología Marina\CUASS\LOGOS\ConsolaLBM.tif">
            <a:extLst>
              <a:ext uri="{FF2B5EF4-FFF2-40B4-BE49-F238E27FC236}">
                <a16:creationId xmlns:a16="http://schemas.microsoft.com/office/drawing/2014/main" id="{14E58F82-41D4-42F2-BBE5-0BCE45A45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876" y="5943418"/>
            <a:ext cx="785515" cy="757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ACER\Desktop\Biología Marina\CUASS\LOGOS\bio logo.png">
            <a:extLst>
              <a:ext uri="{FF2B5EF4-FFF2-40B4-BE49-F238E27FC236}">
                <a16:creationId xmlns:a16="http://schemas.microsoft.com/office/drawing/2014/main" id="{C599323D-FB96-47B8-A36F-39DA5EAE4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3057" y="5943418"/>
            <a:ext cx="763685" cy="763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5" descr="C:\Users\ACER\Desktop\Biología Marina\CUASS\LOGOS\LogoPuerto (1).jpg">
            <a:extLst>
              <a:ext uri="{FF2B5EF4-FFF2-40B4-BE49-F238E27FC236}">
                <a16:creationId xmlns:a16="http://schemas.microsoft.com/office/drawing/2014/main" id="{77F3845D-0304-456A-BF85-B931ADF291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48" r="16248"/>
          <a:stretch/>
        </p:blipFill>
        <p:spPr bwMode="auto">
          <a:xfrm>
            <a:off x="8165743" y="5943418"/>
            <a:ext cx="763686" cy="76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Image result for xx siebm">
            <a:extLst>
              <a:ext uri="{FF2B5EF4-FFF2-40B4-BE49-F238E27FC236}">
                <a16:creationId xmlns:a16="http://schemas.microsoft.com/office/drawing/2014/main" id="{63AA179D-9B00-403D-96C8-0995941B0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093" y="95949"/>
            <a:ext cx="4922520" cy="2335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muchas gracias">
            <a:extLst>
              <a:ext uri="{FF2B5EF4-FFF2-40B4-BE49-F238E27FC236}">
                <a16:creationId xmlns:a16="http://schemas.microsoft.com/office/drawing/2014/main" id="{AEE09628-8CD4-46B7-B786-DEDD8A8DB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603" y="2736777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32811BB9-7B54-42AD-93D4-FBDE5B7B465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294" y="2717913"/>
            <a:ext cx="3669838" cy="2597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30706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1610</TotalTime>
  <Words>163</Words>
  <Application>Microsoft Office PowerPoint</Application>
  <PresentationFormat>Presentación en pantalla (4:3)</PresentationFormat>
  <Paragraphs>39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5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Foraging activity under simulated tidal regimes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ACER</dc:creator>
  <cp:lastModifiedBy>J Sempere</cp:lastModifiedBy>
  <cp:revision>52</cp:revision>
  <dcterms:created xsi:type="dcterms:W3CDTF">2016-01-21T00:52:30Z</dcterms:created>
  <dcterms:modified xsi:type="dcterms:W3CDTF">2019-09-09T16:56:13Z</dcterms:modified>
</cp:coreProperties>
</file>